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34" r:id="rId2"/>
    <p:sldMasterId id="2147483846" r:id="rId3"/>
  </p:sldMasterIdLst>
  <p:sldIdLst>
    <p:sldId id="257" r:id="rId4"/>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32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359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93768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7597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048084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7857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02220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6887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3650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99634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14489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515170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452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0748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237841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88165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50698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819409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797678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6213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1729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8104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245531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525692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74399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805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62543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26230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562548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414184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784281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27787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45850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76757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42854374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918187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2026/10/1</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33037981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15FF5D4D-33DF-662F-276E-FDEBA38DB139}"/>
              </a:ext>
            </a:extLst>
          </p:cNvPr>
          <p:cNvGraphicFramePr>
            <a:graphicFrameLocks noGrp="1"/>
          </p:cNvGraphicFramePr>
          <p:nvPr>
            <p:extLst>
              <p:ext uri="{D42A27DB-BD31-4B8C-83A1-F6EECF244321}">
                <p14:modId xmlns:p14="http://schemas.microsoft.com/office/powerpoint/2010/main" val="1312027954"/>
              </p:ext>
            </p:extLst>
          </p:nvPr>
        </p:nvGraphicFramePr>
        <p:xfrm>
          <a:off x="228601" y="1527068"/>
          <a:ext cx="6390563" cy="7237404"/>
        </p:xfrm>
        <a:graphic>
          <a:graphicData uri="http://schemas.openxmlformats.org/drawingml/2006/table">
            <a:tbl>
              <a:tblPr bandRow="1">
                <a:tableStyleId>{0505E3EF-67EA-436B-97B2-0124C06EBD24}</a:tableStyleId>
              </a:tblPr>
              <a:tblGrid>
                <a:gridCol w="1177118">
                  <a:extLst>
                    <a:ext uri="{9D8B030D-6E8A-4147-A177-3AD203B41FA5}">
                      <a16:colId xmlns:a16="http://schemas.microsoft.com/office/drawing/2014/main" val="630163745"/>
                    </a:ext>
                  </a:extLst>
                </a:gridCol>
                <a:gridCol w="2074784">
                  <a:extLst>
                    <a:ext uri="{9D8B030D-6E8A-4147-A177-3AD203B41FA5}">
                      <a16:colId xmlns:a16="http://schemas.microsoft.com/office/drawing/2014/main" val="1300142256"/>
                    </a:ext>
                  </a:extLst>
                </a:gridCol>
                <a:gridCol w="3138661">
                  <a:extLst>
                    <a:ext uri="{9D8B030D-6E8A-4147-A177-3AD203B41FA5}">
                      <a16:colId xmlns:a16="http://schemas.microsoft.com/office/drawing/2014/main" val="3413889624"/>
                    </a:ext>
                  </a:extLst>
                </a:gridCol>
              </a:tblGrid>
              <a:tr h="247027">
                <a:tc rowSpan="2">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申込者</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氏名</a:t>
                      </a:r>
                    </a:p>
                  </a:txBody>
                  <a:tcPr anchor="ctr">
                    <a:solidFill>
                      <a:schemeClr val="accent6">
                        <a:lumMod val="50000"/>
                      </a:schemeClr>
                    </a:solid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r>
                        <a:rPr lang="ja-JP" altLang="en-US" sz="1100" dirty="0"/>
                        <a:t>　　　　　　　　　　　　　　　　　　　　　</a:t>
                      </a: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p>
                  </a:txBody>
                  <a:tcPr anchor="ctr">
                    <a:noFill/>
                  </a:tcPr>
                </a:tc>
                <a:extLst>
                  <a:ext uri="{0D108BD9-81ED-4DB2-BD59-A6C34878D82A}">
                    <a16:rowId xmlns:a16="http://schemas.microsoft.com/office/drawing/2014/main" val="4293633353"/>
                  </a:ext>
                </a:extLst>
              </a:tr>
              <a:tr h="566709">
                <a:tc vMerge="1">
                  <a:txBody>
                    <a:bodyPr/>
                    <a:lstStyle/>
                    <a:p>
                      <a:endParaRPr kumimoji="1" lang="ja-JP" altLang="en-US"/>
                    </a:p>
                  </a:txBody>
                  <a:tcPr/>
                </a:tc>
                <a:tc>
                  <a:txBody>
                    <a:bodyPr/>
                    <a:lstStyle/>
                    <a:p>
                      <a:endParaRPr lang="en-US" altLang="ja-JP" sz="1100" dirty="0">
                        <a:latin typeface="BIZ UDPゴシック" panose="020B0400000000000000" pitchFamily="50" charset="-128"/>
                        <a:ea typeface="BIZ UDPゴシック" panose="020B0400000000000000" pitchFamily="50" charset="-128"/>
                      </a:endParaRPr>
                    </a:p>
                    <a:p>
                      <a:endParaRPr lang="ja-JP" altLang="en-US" sz="1100" dirty="0">
                        <a:latin typeface="BIZ UDPゴシック" panose="020B0400000000000000" pitchFamily="50" charset="-128"/>
                        <a:ea typeface="BIZ UDPゴシック" panose="020B0400000000000000" pitchFamily="50" charset="-128"/>
                      </a:endParaRP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法人名・農園名</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役職（あれば）</a:t>
                      </a:r>
                    </a:p>
                  </a:txBody>
                  <a:tcPr anchor="ctr">
                    <a:noFill/>
                  </a:tcPr>
                </a:tc>
                <a:extLst>
                  <a:ext uri="{0D108BD9-81ED-4DB2-BD59-A6C34878D82A}">
                    <a16:rowId xmlns:a16="http://schemas.microsoft.com/office/drawing/2014/main" val="248567016"/>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住所</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23304832"/>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営農地</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r>
                        <a:rPr kumimoji="1" lang="ja-JP" altLang="en-US" sz="1100" dirty="0">
                          <a:latin typeface="BIZ UDPゴシック" panose="020B0400000000000000" pitchFamily="50" charset="-128"/>
                          <a:ea typeface="BIZ UDPゴシック" panose="020B0400000000000000" pitchFamily="50" charset="-128"/>
                        </a:rPr>
                        <a:t>取手市　　つくば市　　守谷市　　つくばみらい市　　利根町　　他市町村（　　　　　　）</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（該当するところに○）</a:t>
                      </a:r>
                    </a:p>
                  </a:txBody>
                  <a:tcPr anchor="ctr">
                    <a:noFill/>
                  </a:tcPr>
                </a:tc>
                <a:tc hMerge="1">
                  <a:txBody>
                    <a:bodyPr/>
                    <a:lstStyle/>
                    <a:p>
                      <a:endParaRPr kumimoji="1" lang="ja-JP" altLang="en-US"/>
                    </a:p>
                  </a:txBody>
                  <a:tcPr/>
                </a:tc>
                <a:extLst>
                  <a:ext uri="{0D108BD9-81ED-4DB2-BD59-A6C34878D82A}">
                    <a16:rowId xmlns:a16="http://schemas.microsoft.com/office/drawing/2014/main" val="3017201182"/>
                  </a:ext>
                </a:extLst>
              </a:tr>
              <a:tr h="370204">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携帯電話</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2695367751"/>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FAX</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dirty="0"/>
                    </a:p>
                  </a:txBody>
                  <a:tcPr/>
                </a:tc>
                <a:extLst>
                  <a:ext uri="{0D108BD9-81ED-4DB2-BD59-A6C34878D82A}">
                    <a16:rowId xmlns:a16="http://schemas.microsoft.com/office/drawing/2014/main" val="1541997400"/>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E</a:t>
                      </a:r>
                      <a:r>
                        <a:rPr kumimoji="1" lang="ja-JP" altLang="en-US" sz="1200" b="1" dirty="0">
                          <a:solidFill>
                            <a:schemeClr val="bg1"/>
                          </a:solidFill>
                          <a:latin typeface="BIZ UDPゴシック" panose="020B0400000000000000" pitchFamily="50" charset="-128"/>
                          <a:ea typeface="BIZ UDPゴシック" panose="020B0400000000000000" pitchFamily="50" charset="-128"/>
                        </a:rPr>
                        <a:t>メール</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047229434"/>
                  </a:ext>
                </a:extLst>
              </a:tr>
              <a:tr h="1621157">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有機農業（予定）時期</a:t>
                      </a:r>
                    </a:p>
                  </a:txBody>
                  <a:tcPr anchor="ctr">
                    <a:solidFill>
                      <a:schemeClr val="accent6">
                        <a:lumMod val="50000"/>
                      </a:schemeClr>
                    </a:solidFill>
                  </a:tcPr>
                </a:tc>
                <a:tc gridSpan="2">
                  <a:txBody>
                    <a:bodyPr/>
                    <a:lstStyle/>
                    <a:p>
                      <a:pPr marL="228600" indent="-228600">
                        <a:buAutoNum type="circleNumDbPlain"/>
                      </a:pPr>
                      <a:r>
                        <a:rPr kumimoji="1" lang="ja-JP" altLang="en-US" sz="1200" dirty="0">
                          <a:latin typeface="BIZ UDPゴシック" panose="020B0400000000000000" pitchFamily="50" charset="-128"/>
                          <a:ea typeface="BIZ UDPゴシック" panose="020B0400000000000000" pitchFamily="50" charset="-128"/>
                        </a:rPr>
                        <a:t>既に有機農業をしている［平成・令和　　年　　月開始］</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品目（　　　　　　　　　　　　　　）</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面積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i="0" u="sng" dirty="0">
                          <a:latin typeface="BIZ UDPゴシック" panose="020B0400000000000000" pitchFamily="50" charset="-128"/>
                          <a:ea typeface="BIZ UDPゴシック" panose="020B0400000000000000" pitchFamily="50" charset="-128"/>
                        </a:rPr>
                        <a:t>　　　　　</a:t>
                      </a:r>
                      <a:r>
                        <a:rPr kumimoji="1" lang="en-US" altLang="ja-JP" sz="1200" i="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非有機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u="sng" dirty="0">
                          <a:latin typeface="BIZ UDPゴシック" panose="020B0400000000000000" pitchFamily="50" charset="-128"/>
                          <a:ea typeface="BIZ UDPゴシック" panose="020B0400000000000000" pitchFamily="50" charset="-128"/>
                        </a:rPr>
                        <a:t>　　　　　</a:t>
                      </a:r>
                      <a:r>
                        <a:rPr kumimoji="1" lang="en-US" altLang="ja-JP" sz="120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2"/>
                      </a:pPr>
                      <a:r>
                        <a:rPr kumimoji="1" lang="ja-JP" altLang="en-US" sz="1200" dirty="0">
                          <a:latin typeface="BIZ UDPゴシック" panose="020B0400000000000000" pitchFamily="50" charset="-128"/>
                          <a:ea typeface="BIZ UDPゴシック" panose="020B0400000000000000" pitchFamily="50" charset="-128"/>
                        </a:rPr>
                        <a:t>これから開始する　［令和　　年　　月　開始予定］</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予定品目（　　　　　　　　　　　　　　）</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取得予定　あり・なし</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3"/>
                      </a:pPr>
                      <a:r>
                        <a:rPr kumimoji="1" lang="ja-JP" altLang="en-US" sz="1200" dirty="0">
                          <a:latin typeface="BIZ UDPゴシック" panose="020B0400000000000000" pitchFamily="50" charset="-128"/>
                          <a:ea typeface="BIZ UDPゴシック" panose="020B0400000000000000" pitchFamily="50" charset="-128"/>
                        </a:rPr>
                        <a:t>未定、予定なし</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804668897"/>
                  </a:ext>
                </a:extLst>
              </a:tr>
              <a:tr h="981075">
                <a:tc>
                  <a:txBody>
                    <a:bodyPr/>
                    <a:lstStyle/>
                    <a:p>
                      <a:pPr algn="ctr"/>
                      <a:r>
                        <a:rPr kumimoji="1" lang="ja-JP" altLang="en-US" sz="1200" b="1"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rPr>
                        <a:t>農業のご経験について</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①　経験あり</a:t>
                      </a:r>
                      <a:endParaRPr kumimoji="1" lang="en-US" altLang="ja-JP"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経験年数　［　　　年程度］（雇用就農含む）</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　　品目、面積（　　　　　　　　  　　　　　　）</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②　農家、農業法人等で研修中</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③　経験なし、体験・手伝い程度</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3892841527"/>
                  </a:ext>
                </a:extLst>
              </a:tr>
              <a:tr h="13109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1"/>
                          </a:solidFill>
                          <a:latin typeface="BIZ UDPゴシック" panose="020B0400000000000000" pitchFamily="50" charset="-128"/>
                          <a:ea typeface="BIZ UDPゴシック" panose="020B0400000000000000" pitchFamily="50" charset="-128"/>
                        </a:rPr>
                        <a:t>講師へのご質問がありましたら、（具体的に）ご記載ください。</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en-US" altLang="ja-JP" sz="105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037172537"/>
                  </a:ext>
                </a:extLst>
              </a:tr>
            </a:tbl>
          </a:graphicData>
        </a:graphic>
      </p:graphicFrame>
      <p:sp>
        <p:nvSpPr>
          <p:cNvPr id="6" name="テキスト ボックス 5">
            <a:extLst>
              <a:ext uri="{FF2B5EF4-FFF2-40B4-BE49-F238E27FC236}">
                <a16:creationId xmlns:a16="http://schemas.microsoft.com/office/drawing/2014/main" id="{7DAE9C07-BDCA-5EF7-565E-0C47C43B50D7}"/>
              </a:ext>
            </a:extLst>
          </p:cNvPr>
          <p:cNvSpPr txBox="1"/>
          <p:nvPr/>
        </p:nvSpPr>
        <p:spPr>
          <a:xfrm>
            <a:off x="103238" y="201868"/>
            <a:ext cx="6754761"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つくば地域有機農業支援研修会</a:t>
            </a:r>
            <a:r>
              <a:rPr kumimoji="1" lang="ja-JP" altLang="en-US" sz="2400" dirty="0">
                <a:solidFill>
                  <a:prstClr val="black"/>
                </a:solidFill>
                <a:latin typeface="BIZ UDPゴシック" panose="020B0400000000000000" pitchFamily="50" charset="-128"/>
                <a:ea typeface="BIZ UDPゴシック" panose="020B04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申込書</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a:t>
            </a:r>
            <a:r>
              <a:rPr lang="en-US" altLang="ja-JP" sz="1400" dirty="0">
                <a:latin typeface="BIZ UDPゴシック" panose="020B0400000000000000" pitchFamily="50" charset="-128"/>
                <a:ea typeface="BIZ UDPゴシック" panose="020B0400000000000000" pitchFamily="50" charset="-128"/>
              </a:rPr>
              <a:t>FAX</a:t>
            </a:r>
            <a:r>
              <a:rPr lang="ja-JP" altLang="en-US" sz="1400" dirty="0">
                <a:latin typeface="BIZ UDPゴシック" panose="020B0400000000000000" pitchFamily="50" charset="-128"/>
                <a:ea typeface="BIZ UDPゴシック" panose="020B0400000000000000" pitchFamily="50" charset="-128"/>
              </a:rPr>
              <a:t>：</a:t>
            </a:r>
            <a:r>
              <a:rPr lang="en-US" altLang="ja-JP" sz="1400" dirty="0">
                <a:latin typeface="BIZ UDPゴシック" panose="020B0400000000000000" pitchFamily="50" charset="-128"/>
                <a:ea typeface="BIZ UDPゴシック" panose="020B0400000000000000" pitchFamily="50" charset="-128"/>
              </a:rPr>
              <a:t>029-836-1816</a:t>
            </a:r>
            <a:r>
              <a:rPr lang="ja-JP" altLang="en-US" sz="1400" dirty="0">
                <a:latin typeface="BIZ UDPゴシック" panose="020B0400000000000000" pitchFamily="50" charset="-128"/>
                <a:ea typeface="BIZ UDPゴシック" panose="020B0400000000000000" pitchFamily="50" charset="-128"/>
              </a:rPr>
              <a:t>　　　　　　　　　　　　　　　　　　　</a:t>
            </a:r>
            <a:r>
              <a:rPr lang="ja-JP" altLang="en-US" b="1" dirty="0">
                <a:solidFill>
                  <a:srgbClr val="C00000"/>
                </a:solidFill>
                <a:latin typeface="BIZ UDPゴシック" panose="020B0400000000000000" pitchFamily="50" charset="-128"/>
                <a:ea typeface="BIZ UDPゴシック" panose="020B0400000000000000" pitchFamily="50" charset="-128"/>
              </a:rPr>
              <a:t>申込期限：</a:t>
            </a:r>
            <a:r>
              <a:rPr lang="en-US" altLang="ja-JP" b="1" dirty="0">
                <a:solidFill>
                  <a:srgbClr val="C00000"/>
                </a:solidFill>
                <a:latin typeface="BIZ UDPゴシック" panose="020B0400000000000000" pitchFamily="50" charset="-128"/>
                <a:ea typeface="BIZ UDPゴシック" panose="020B0400000000000000" pitchFamily="50" charset="-128"/>
              </a:rPr>
              <a:t>11/4</a:t>
            </a:r>
            <a:endParaRPr lang="en-US" altLang="ja-JP" sz="1400" b="1" dirty="0">
              <a:solidFill>
                <a:srgbClr val="C00000"/>
              </a:solidFill>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メールアドレス：</a:t>
            </a:r>
            <a:r>
              <a:rPr lang="en-US" altLang="ja-JP" sz="1400" dirty="0">
                <a:latin typeface="BIZ UDPゴシック" panose="020B0400000000000000" pitchFamily="50" charset="-128"/>
                <a:ea typeface="BIZ UDPゴシック" panose="020B0400000000000000" pitchFamily="50" charset="-128"/>
              </a:rPr>
              <a:t>tsunofu@pref.ibaraki.lg.jp</a:t>
            </a:r>
            <a:r>
              <a:rPr lang="ja-JP" altLang="en-US" sz="1400" dirty="0">
                <a:latin typeface="BIZ UDPゴシック" panose="020B0400000000000000" pitchFamily="50" charset="-128"/>
                <a:ea typeface="BIZ UDPゴシック" panose="020B0400000000000000" pitchFamily="50" charset="-128"/>
              </a:rPr>
              <a:t>　　　</a:t>
            </a:r>
            <a:endParaRPr lang="en-US" altLang="ja-JP" sz="1400" dirty="0">
              <a:latin typeface="BIZ UDPゴシック" panose="020B0400000000000000" pitchFamily="50" charset="-128"/>
              <a:ea typeface="BIZ UDPゴシック" panose="020B0400000000000000" pitchFamily="50" charset="-128"/>
            </a:endParaRPr>
          </a:p>
          <a:p>
            <a:pPr defTabSz="457200">
              <a:defRPr/>
            </a:pPr>
            <a:r>
              <a:rPr lang="ja-JP" altLang="en-US" sz="1400" dirty="0">
                <a:latin typeface="BIZ UDPゴシック" panose="020B0400000000000000" pitchFamily="50" charset="-128"/>
                <a:ea typeface="BIZ UDPゴシック" panose="020B0400000000000000" pitchFamily="50" charset="-128"/>
              </a:rPr>
              <a:t>　　　　　つくば地域農業改良普及センター　担当：藤田</a:t>
            </a:r>
            <a:endParaRPr lang="en-US" altLang="ja-JP" sz="1400" dirty="0">
              <a:latin typeface="BIZ UDPゴシック" panose="020B0400000000000000" pitchFamily="50" charset="-128"/>
              <a:ea typeface="BIZ UDPゴシック" panose="020B0400000000000000" pitchFamily="50" charset="-128"/>
            </a:endParaRPr>
          </a:p>
          <a:p>
            <a:pPr lvl="0" defTabSz="457200">
              <a:defRPr/>
            </a:pPr>
            <a:endParaRPr kumimoji="1" lang="ja-JP" altLang="en-US" sz="1400" b="0" i="0"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D7C7B1FE-34B0-3924-9679-E72B969DB6E4}"/>
              </a:ext>
            </a:extLst>
          </p:cNvPr>
          <p:cNvSpPr txBox="1"/>
          <p:nvPr/>
        </p:nvSpPr>
        <p:spPr>
          <a:xfrm>
            <a:off x="228601" y="8872210"/>
            <a:ext cx="6545517" cy="931024"/>
          </a:xfrm>
          <a:prstGeom prst="rect">
            <a:avLst/>
          </a:prstGeom>
          <a:noFill/>
        </p:spPr>
        <p:txBody>
          <a:bodyPr wrap="square" rtlCol="0">
            <a:spAutoFit/>
          </a:bodyPr>
          <a:lstStyle/>
          <a:p>
            <a:pPr marL="210185" indent="-210185" algn="just">
              <a:lnSpc>
                <a:spcPct val="115000"/>
              </a:lnSpc>
              <a:spcAft>
                <a:spcPts val="0"/>
              </a:spcAft>
            </a:pPr>
            <a:r>
              <a:rPr lang="ja-JP"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本カードに記載された情報は、原則として公表いたしません。ただし、有機農業の推進・支援を目的として、必要に応じて関係する農業支援機関等へ提供することがあります。上記内容をご確認のうえ、情報提供への同意についてご回答をお願いします。　　</a:t>
            </a:r>
            <a:r>
              <a:rPr lang="ja-JP" altLang="ja-JP" sz="1000" u="sng" dirty="0">
                <a:latin typeface="BIZ UDPゴシック" panose="020B0400000000000000" pitchFamily="50" charset="-128"/>
                <a:ea typeface="BIZ UDPゴシック" panose="020B0400000000000000" pitchFamily="50" charset="-128"/>
              </a:rPr>
              <a:t>□提供してよい　　□提供しては困る</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00" b="1" dirty="0">
                <a:solidFill>
                  <a:srgbClr val="C00000"/>
                </a:solidFill>
                <a:latin typeface="BIZ UDPゴシック" panose="020B0400000000000000" pitchFamily="50" charset="-128"/>
                <a:ea typeface="BIZ UDPゴシック" panose="020B0400000000000000" pitchFamily="50" charset="-128"/>
              </a:rPr>
              <a:t>※</a:t>
            </a:r>
            <a:r>
              <a:rPr lang="ja-JP" altLang="en-US" sz="1000" b="1" dirty="0">
                <a:solidFill>
                  <a:srgbClr val="C00000"/>
                </a:solidFill>
                <a:latin typeface="BIZ UDPゴシック" panose="020B0400000000000000" pitchFamily="50" charset="-128"/>
                <a:ea typeface="BIZ UDPゴシック" panose="020B0400000000000000" pitchFamily="50" charset="-128"/>
              </a:rPr>
              <a:t>お申し込み状況によりましては、受付期間中であっても募集を締め切らせていただく場合がございますので、あらかじめご了承ください。</a:t>
            </a:r>
            <a:endParaRPr lang="en-US" altLang="ja-JP" sz="1000" b="1" dirty="0">
              <a:solidFill>
                <a:srgbClr val="C0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4609954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TM02892315[[fn=ウィスプ]]</Template>
  <TotalTime>368</TotalTime>
  <Words>288</Words>
  <Application>Microsoft Office PowerPoint</Application>
  <PresentationFormat>A4 210 x 297 mm</PresentationFormat>
  <Paragraphs>39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1</vt:i4>
      </vt:variant>
    </vt:vector>
  </HeadingPairs>
  <TitlesOfParts>
    <vt:vector size="8" baseType="lpstr">
      <vt:lpstr>BIZ UDPゴシック</vt:lpstr>
      <vt:lpstr>Calibri</vt:lpstr>
      <vt:lpstr>Calibri Light</vt:lpstr>
      <vt:lpstr>Wingdings 2</vt:lpstr>
      <vt:lpstr>HDOfficeLightV0</vt:lpstr>
      <vt:lpstr>1_HDOfficeLightV0</vt:lpstr>
      <vt:lpstr>2_HDOfficeLightV0</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Administrator</cp:lastModifiedBy>
  <cp:revision>19</cp:revision>
  <dcterms:created xsi:type="dcterms:W3CDTF">2026-09-10T06:12:14Z</dcterms:created>
  <dcterms:modified xsi:type="dcterms:W3CDTF">2026-10-01T09:08:49Z</dcterms:modified>
</cp:coreProperties>
</file>