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.xml" ContentType="application/vnd.openxmlformats-officedocument.presentationml.tags+xml"/>
  <Override PartName="/ppt/notesSlides/notesSlide45.xml" ContentType="application/vnd.openxmlformats-officedocument.presentationml.notesSlide+xml"/>
  <Override PartName="/ppt/tags/tag2.xml" ContentType="application/vnd.openxmlformats-officedocument.presentationml.tags+xml"/>
  <Override PartName="/ppt/notesSlides/notesSlide46.xml" ContentType="application/vnd.openxmlformats-officedocument.presentationml.notesSlide+xml"/>
  <Override PartName="/ppt/tags/tag3.xml" ContentType="application/vnd.openxmlformats-officedocument.presentationml.tags+xml"/>
  <Override PartName="/ppt/notesSlides/notesSlide47.xml" ContentType="application/vnd.openxmlformats-officedocument.presentationml.notesSlide+xml"/>
  <Override PartName="/ppt/tags/tag4.xml" ContentType="application/vnd.openxmlformats-officedocument.presentationml.tags+xml"/>
  <Override PartName="/ppt/notesSlides/notesSlide48.xml" ContentType="application/vnd.openxmlformats-officedocument.presentationml.notesSlide+xml"/>
  <Override PartName="/ppt/tags/tag5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424" r:id="rId2"/>
    <p:sldId id="365" r:id="rId3"/>
    <p:sldId id="447" r:id="rId4"/>
    <p:sldId id="526" r:id="rId5"/>
    <p:sldId id="456" r:id="rId6"/>
    <p:sldId id="527" r:id="rId7"/>
    <p:sldId id="457" r:id="rId8"/>
    <p:sldId id="528" r:id="rId9"/>
    <p:sldId id="464" r:id="rId10"/>
    <p:sldId id="529" r:id="rId11"/>
    <p:sldId id="465" r:id="rId12"/>
    <p:sldId id="530" r:id="rId13"/>
    <p:sldId id="466" r:id="rId14"/>
    <p:sldId id="458" r:id="rId15"/>
    <p:sldId id="459" r:id="rId16"/>
    <p:sldId id="460" r:id="rId17"/>
    <p:sldId id="494" r:id="rId18"/>
    <p:sldId id="461" r:id="rId19"/>
    <p:sldId id="523" r:id="rId20"/>
    <p:sldId id="495" r:id="rId21"/>
    <p:sldId id="462" r:id="rId22"/>
    <p:sldId id="496" r:id="rId23"/>
    <p:sldId id="463" r:id="rId24"/>
    <p:sldId id="497" r:id="rId25"/>
    <p:sldId id="467" r:id="rId26"/>
    <p:sldId id="484" r:id="rId27"/>
    <p:sldId id="475" r:id="rId28"/>
    <p:sldId id="498" r:id="rId29"/>
    <p:sldId id="474" r:id="rId30"/>
    <p:sldId id="479" r:id="rId31"/>
    <p:sldId id="476" r:id="rId32"/>
    <p:sldId id="480" r:id="rId33"/>
    <p:sldId id="506" r:id="rId34"/>
    <p:sldId id="507" r:id="rId35"/>
    <p:sldId id="481" r:id="rId36"/>
    <p:sldId id="508" r:id="rId37"/>
    <p:sldId id="509" r:id="rId38"/>
    <p:sldId id="482" r:id="rId39"/>
    <p:sldId id="517" r:id="rId40"/>
    <p:sldId id="519" r:id="rId41"/>
    <p:sldId id="520" r:id="rId42"/>
    <p:sldId id="522" r:id="rId43"/>
    <p:sldId id="473" r:id="rId44"/>
    <p:sldId id="483" r:id="rId45"/>
    <p:sldId id="511" r:id="rId46"/>
    <p:sldId id="512" r:id="rId47"/>
    <p:sldId id="513" r:id="rId48"/>
    <p:sldId id="505" r:id="rId49"/>
    <p:sldId id="525" r:id="rId50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7E39"/>
    <a:srgbClr val="FFCCCC"/>
    <a:srgbClr val="FF9999"/>
    <a:srgbClr val="FFCCFF"/>
    <a:srgbClr val="99FF66"/>
    <a:srgbClr val="ED9F03"/>
    <a:srgbClr val="EC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4" autoAdjust="0"/>
    <p:restoredTop sz="71092" autoAdjust="0"/>
  </p:normalViewPr>
  <p:slideViewPr>
    <p:cSldViewPr>
      <p:cViewPr varScale="1">
        <p:scale>
          <a:sx n="58" d="100"/>
          <a:sy n="58" d="100"/>
        </p:scale>
        <p:origin x="224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206" y="174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kumimoji="0"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6789F4-6E0A-4ED8-9FA4-C0BD7B4359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3637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kumimoji="0"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1040178-B54E-42F9-93E9-40F0A780BB8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2375CA-B043-4F71-B03E-D5DDA1D5D876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68350"/>
            <a:ext cx="4908550" cy="3683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9325"/>
            <a:ext cx="5005388" cy="445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5D615B-B39C-4D42-B16D-CCCDA69F6809}" type="slidenum">
              <a:rPr lang="ja-JP" altLang="en-US" smtClean="0"/>
              <a:pPr>
                <a:spcBef>
                  <a:spcPct val="0"/>
                </a:spcBef>
              </a:pPr>
              <a:t>10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05A73A-B6D5-4AD9-B4CF-60C03D33070B}" type="slidenum">
              <a:rPr lang="ja-JP" altLang="en-US" smtClean="0"/>
              <a:pPr>
                <a:spcBef>
                  <a:spcPct val="0"/>
                </a:spcBef>
              </a:pPr>
              <a:t>11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9848D5-803F-44EA-BA6D-61FD45C38FD7}" type="slidenum">
              <a:rPr lang="ja-JP" altLang="en-US" smtClean="0"/>
              <a:pPr>
                <a:spcBef>
                  <a:spcPct val="0"/>
                </a:spcBef>
              </a:pPr>
              <a:t>12</a:t>
            </a:fld>
            <a:endParaRPr lang="en-US" altLang="ja-JP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E103E4-3F92-4E24-8A1C-E6389139253D}" type="slidenum">
              <a:rPr lang="ja-JP" altLang="en-US" smtClean="0"/>
              <a:pPr>
                <a:spcBef>
                  <a:spcPct val="0"/>
                </a:spcBef>
              </a:pPr>
              <a:t>13</a:t>
            </a:fld>
            <a:endParaRPr lang="en-US" altLang="ja-JP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6" tIns="46113" rIns="92226" bIns="4611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3A0DB1-2781-4476-880A-13214F1C0713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14</a:t>
            </a:fld>
            <a:endParaRPr kumimoji="0" lang="en-US" altLang="ja-JP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6D9DF1-4240-4247-BC42-7EB8B26D9B91}" type="slidenum">
              <a:rPr lang="ja-JP" altLang="en-US" smtClean="0"/>
              <a:pPr>
                <a:spcBef>
                  <a:spcPct val="0"/>
                </a:spcBef>
              </a:pPr>
              <a:t>15</a:t>
            </a:fld>
            <a:endParaRPr lang="en-US" altLang="ja-JP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63A69D-0DE5-4091-A672-27CE7EC6706D}" type="slidenum">
              <a:rPr lang="ja-JP" altLang="en-US" smtClean="0"/>
              <a:pPr>
                <a:spcBef>
                  <a:spcPct val="0"/>
                </a:spcBef>
              </a:pPr>
              <a:t>16</a:t>
            </a:fld>
            <a:endParaRPr lang="en-US" altLang="ja-JP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5BD47B-BCF6-41CE-8BD0-345F2734587F}" type="slidenum">
              <a:rPr lang="ja-JP" altLang="en-US" smtClean="0"/>
              <a:pPr>
                <a:spcBef>
                  <a:spcPct val="0"/>
                </a:spcBef>
              </a:pPr>
              <a:t>17</a:t>
            </a:fld>
            <a:endParaRPr lang="en-US" altLang="ja-JP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3C15D6-2524-4CFB-A603-B09EE9F46F68}" type="slidenum">
              <a:rPr lang="ja-JP" altLang="en-US" smtClean="0"/>
              <a:pPr>
                <a:spcBef>
                  <a:spcPct val="0"/>
                </a:spcBef>
              </a:pPr>
              <a:t>18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37E2C5-0032-4F67-A386-68FBF7FC498A}" type="slidenum">
              <a:rPr lang="ja-JP" altLang="en-US" smtClean="0"/>
              <a:pPr>
                <a:spcBef>
                  <a:spcPct val="0"/>
                </a:spcBef>
              </a:pPr>
              <a:t>19</a:t>
            </a:fld>
            <a:endParaRPr lang="en-US" altLang="ja-JP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6" tIns="46113" rIns="92226" bIns="4611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74CA32-3F51-45D6-AA50-084018C91BDA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2</a:t>
            </a:fld>
            <a:endParaRPr kumimoji="0" lang="en-US" altLang="ja-JP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6A1DB8-0A88-4D3C-A953-565B83D2E09E}" type="slidenum">
              <a:rPr lang="ja-JP" altLang="en-US" smtClean="0"/>
              <a:pPr>
                <a:spcBef>
                  <a:spcPct val="0"/>
                </a:spcBef>
              </a:pPr>
              <a:t>20</a:t>
            </a:fld>
            <a:endParaRPr lang="en-US" altLang="ja-JP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D230CD-AA10-47A7-97B1-6788EB892D04}" type="slidenum">
              <a:rPr lang="ja-JP" altLang="en-US" smtClean="0"/>
              <a:pPr>
                <a:spcBef>
                  <a:spcPct val="0"/>
                </a:spcBef>
              </a:pPr>
              <a:t>21</a:t>
            </a:fld>
            <a:endParaRPr lang="en-US" altLang="ja-JP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8625D4-BAE4-4430-98A1-C380AF59DC54}" type="slidenum">
              <a:rPr lang="ja-JP" altLang="en-US" smtClean="0"/>
              <a:pPr>
                <a:spcBef>
                  <a:spcPct val="0"/>
                </a:spcBef>
              </a:pPr>
              <a:t>22</a:t>
            </a:fld>
            <a:endParaRPr lang="en-US" altLang="ja-JP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2D905B-69C7-4ADC-8B3E-9E97B88F7B69}" type="slidenum">
              <a:rPr lang="ja-JP" altLang="en-US" smtClean="0"/>
              <a:pPr>
                <a:spcBef>
                  <a:spcPct val="0"/>
                </a:spcBef>
              </a:pPr>
              <a:t>23</a:t>
            </a:fld>
            <a:endParaRPr lang="en-US" altLang="ja-JP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C44FCF-942F-4D44-B41F-88A290E3F56B}" type="slidenum">
              <a:rPr lang="ja-JP" altLang="en-US" smtClean="0"/>
              <a:pPr>
                <a:spcBef>
                  <a:spcPct val="0"/>
                </a:spcBef>
              </a:pPr>
              <a:t>24</a:t>
            </a:fld>
            <a:endParaRPr lang="en-US" altLang="ja-JP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80185D-458E-472F-8E05-3D9CF8A0FD84}" type="slidenum">
              <a:rPr lang="ja-JP" altLang="en-US" smtClean="0"/>
              <a:pPr>
                <a:spcBef>
                  <a:spcPct val="0"/>
                </a:spcBef>
              </a:pPr>
              <a:t>25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6" tIns="46113" rIns="92226" bIns="4611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0F196C-18F7-4399-85B1-4EE4FEA3D98C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26</a:t>
            </a:fld>
            <a:endParaRPr kumimoji="0" lang="en-US" altLang="ja-JP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089636-E551-4E06-826B-E01157ABB0E1}" type="slidenum">
              <a:rPr lang="ja-JP" altLang="en-US" smtClean="0"/>
              <a:pPr>
                <a:spcBef>
                  <a:spcPct val="0"/>
                </a:spcBef>
              </a:pPr>
              <a:t>27</a:t>
            </a:fld>
            <a:endParaRPr lang="en-US" altLang="ja-JP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D54A42-7FF4-4C17-A7DE-460F4A641936}" type="slidenum">
              <a:rPr lang="ja-JP" altLang="en-US" smtClean="0"/>
              <a:pPr>
                <a:spcBef>
                  <a:spcPct val="0"/>
                </a:spcBef>
              </a:pPr>
              <a:t>28</a:t>
            </a:fld>
            <a:endParaRPr lang="en-US" altLang="ja-JP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2CEB51-C4D2-4686-85D5-70039680FA45}" type="slidenum">
              <a:rPr lang="ja-JP" altLang="en-US" smtClean="0"/>
              <a:pPr>
                <a:spcBef>
                  <a:spcPct val="0"/>
                </a:spcBef>
              </a:pPr>
              <a:t>29</a:t>
            </a:fld>
            <a:endParaRPr lang="en-US" altLang="ja-JP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04ADFC-DC28-4BA7-98E0-7EB4C7232709}" type="slidenum">
              <a:rPr lang="ja-JP" altLang="en-US" smtClean="0"/>
              <a:pPr>
                <a:spcBef>
                  <a:spcPct val="0"/>
                </a:spcBef>
              </a:pPr>
              <a:t>3</a:t>
            </a:fld>
            <a:endParaRPr lang="en-US" altLang="ja-JP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BD229A-7449-4FEC-8A02-245979690AAA}" type="slidenum">
              <a:rPr lang="ja-JP" altLang="en-US" smtClean="0"/>
              <a:pPr>
                <a:spcBef>
                  <a:spcPct val="0"/>
                </a:spcBef>
              </a:pPr>
              <a:t>30</a:t>
            </a:fld>
            <a:endParaRPr lang="en-US" altLang="ja-JP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9EDD37-DC40-4272-9D48-F9C5DD69C370}" type="slidenum">
              <a:rPr lang="ja-JP" altLang="en-US" smtClean="0"/>
              <a:pPr>
                <a:spcBef>
                  <a:spcPct val="0"/>
                </a:spcBef>
              </a:pPr>
              <a:t>31</a:t>
            </a:fld>
            <a:endParaRPr lang="en-US" altLang="ja-JP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3D41E6-DF76-4A46-8CF2-DE4716BAB0C6}" type="slidenum">
              <a:rPr lang="ja-JP" altLang="en-US" smtClean="0"/>
              <a:pPr>
                <a:spcBef>
                  <a:spcPct val="0"/>
                </a:spcBef>
              </a:pPr>
              <a:t>32</a:t>
            </a:fld>
            <a:endParaRPr lang="en-US" altLang="ja-JP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734AFF-C80C-4884-BBAB-3A4C396648AC}" type="slidenum">
              <a:rPr lang="ja-JP" altLang="en-US" smtClean="0"/>
              <a:pPr>
                <a:spcBef>
                  <a:spcPct val="0"/>
                </a:spcBef>
              </a:pPr>
              <a:t>33</a:t>
            </a:fld>
            <a:endParaRPr lang="en-US" altLang="ja-JP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3B12F4-6EC5-4487-B6F6-1AAA8B3E8566}" type="slidenum">
              <a:rPr lang="ja-JP" altLang="en-US" smtClean="0"/>
              <a:pPr>
                <a:spcBef>
                  <a:spcPct val="0"/>
                </a:spcBef>
              </a:pPr>
              <a:t>34</a:t>
            </a:fld>
            <a:endParaRPr lang="en-US" altLang="ja-JP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2D437C-8658-49C2-AE29-63129A4BFF4C}" type="slidenum">
              <a:rPr lang="ja-JP" altLang="en-US" smtClean="0"/>
              <a:pPr>
                <a:spcBef>
                  <a:spcPct val="0"/>
                </a:spcBef>
              </a:pPr>
              <a:t>35</a:t>
            </a:fld>
            <a:endParaRPr lang="en-US" altLang="ja-JP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1F367B-AAEA-452B-8C28-A61240989187}" type="slidenum">
              <a:rPr lang="ja-JP" altLang="en-US" smtClean="0"/>
              <a:pPr>
                <a:spcBef>
                  <a:spcPct val="0"/>
                </a:spcBef>
              </a:pPr>
              <a:t>36</a:t>
            </a:fld>
            <a:endParaRPr lang="en-US" altLang="ja-JP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039F32-9927-48BA-A30B-759451C1FD27}" type="slidenum">
              <a:rPr lang="ja-JP" altLang="en-US" smtClean="0"/>
              <a:pPr>
                <a:spcBef>
                  <a:spcPct val="0"/>
                </a:spcBef>
              </a:pPr>
              <a:t>37</a:t>
            </a:fld>
            <a:endParaRPr lang="en-US" altLang="ja-JP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BD421C-4423-4091-A5F2-DBDBCD007AE3}" type="slidenum">
              <a:rPr lang="ja-JP" altLang="en-US" smtClean="0"/>
              <a:pPr>
                <a:spcBef>
                  <a:spcPct val="0"/>
                </a:spcBef>
              </a:pPr>
              <a:t>38</a:t>
            </a:fld>
            <a:endParaRPr lang="en-US" altLang="ja-JP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6" tIns="46113" rIns="92226" bIns="4611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985FB5-355B-4718-A96C-1623AB4B32B6}" type="slidenum">
              <a:rPr kumimoji="0"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39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B07084-FC55-4C9B-9A12-BF76BF6DE7F2}" type="slidenum">
              <a:rPr lang="ja-JP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6" tIns="46113" rIns="92226" bIns="4611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4F6E58-40FD-457D-B9B9-04B861B941F0}" type="slidenum">
              <a:rPr kumimoji="0"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40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6" tIns="46113" rIns="92226" bIns="4611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801B53-DD35-4418-8F8E-C40C0634AF0E}" type="slidenum">
              <a:rPr kumimoji="0"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41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6" tIns="46113" rIns="92226" bIns="4611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D325B4-C300-4064-80B4-329517F07E3C}" type="slidenum">
              <a:rPr kumimoji="0"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42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6" tIns="46113" rIns="92226" bIns="4611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1D0315-D46F-43A6-B664-AA379804765F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43</a:t>
            </a:fld>
            <a:endParaRPr kumimoji="0" lang="en-US" altLang="ja-JP" b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C29DBA-138D-48CD-9C24-72CBF509B2A2}" type="slidenum">
              <a:rPr lang="ja-JP" altLang="en-US" smtClean="0"/>
              <a:pPr>
                <a:spcBef>
                  <a:spcPct val="0"/>
                </a:spcBef>
              </a:pPr>
              <a:t>44</a:t>
            </a:fld>
            <a:endParaRPr lang="en-US" altLang="ja-JP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52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136F993-9008-44C1-A415-830375BB3D3B}" type="slidenum">
              <a:rPr kumimoji="0" lang="ja-JP" altLang="en-US" b="0" smtClean="0">
                <a:latin typeface="Times New Roman" panose="02020603050405020304" pitchFamily="18" charset="0"/>
              </a:rPr>
              <a:pPr/>
              <a:t>45</a:t>
            </a:fld>
            <a:endParaRPr kumimoji="0" lang="en-US" altLang="ja-JP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28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FE3E57C-79A3-48CF-A098-32F84FBEF244}" type="slidenum">
              <a:rPr kumimoji="0" lang="ja-JP" altLang="en-US" b="0" smtClean="0">
                <a:latin typeface="Times New Roman" panose="02020603050405020304" pitchFamily="18" charset="0"/>
              </a:rPr>
              <a:pPr/>
              <a:t>46</a:t>
            </a:fld>
            <a:endParaRPr kumimoji="0" lang="en-US" altLang="ja-JP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93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0DDAF16-9E8F-40B0-9D55-64B6DA1301F0}" type="slidenum">
              <a:rPr kumimoji="0" lang="ja-JP" altLang="en-US" b="0" smtClean="0">
                <a:latin typeface="Times New Roman" panose="02020603050405020304" pitchFamily="18" charset="0"/>
              </a:rPr>
              <a:pPr/>
              <a:t>47</a:t>
            </a:fld>
            <a:endParaRPr kumimoji="0" lang="en-US" altLang="ja-JP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38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7C80F52-B048-45F5-BEAD-D5A576A127D4}" type="slidenum">
              <a:rPr kumimoji="0" lang="ja-JP" altLang="en-US" b="0" smtClean="0">
                <a:latin typeface="Times New Roman" panose="02020603050405020304" pitchFamily="18" charset="0"/>
              </a:rPr>
              <a:pPr/>
              <a:t>48</a:t>
            </a:fld>
            <a:endParaRPr kumimoji="0" lang="en-US" altLang="ja-JP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42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68350" indent="-295275" defTabSz="95408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82688" indent="-236538" defTabSz="95408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55763" indent="-236538" defTabSz="95408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28838" indent="-236538" defTabSz="954088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860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432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004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576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1168530-239D-4E15-87DB-DBFEB5E445CD}" type="slidenum">
              <a:rPr kumimoji="0" lang="ja-JP" altLang="en-US" b="0" smtClean="0">
                <a:latin typeface="Times New Roman" panose="02020603050405020304" pitchFamily="18" charset="0"/>
              </a:rPr>
              <a:pPr/>
              <a:t>49</a:t>
            </a:fld>
            <a:endParaRPr kumimoji="0" lang="en-US" altLang="ja-JP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1DCBB-EA00-4F84-87F3-ED6B26EC4EFF}" type="slidenum">
              <a:rPr lang="ja-JP" altLang="en-US" smtClean="0"/>
              <a:pPr>
                <a:spcBef>
                  <a:spcPct val="0"/>
                </a:spcBef>
              </a:pPr>
              <a:t>5</a:t>
            </a:fld>
            <a:endParaRPr lang="en-US" altLang="ja-JP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D89F19-310F-4080-90BA-8FC44EFC774F}" type="slidenum">
              <a:rPr lang="ja-JP" altLang="en-US" smtClean="0"/>
              <a:pPr>
                <a:spcBef>
                  <a:spcPct val="0"/>
                </a:spcBef>
              </a:pPr>
              <a:t>6</a:t>
            </a:fld>
            <a:endParaRPr lang="en-US" altLang="ja-JP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A55DA9-73E0-4D22-BA7A-4AC9A2DEEDFC}" type="slidenum">
              <a:rPr lang="ja-JP" altLang="en-US" smtClean="0"/>
              <a:pPr>
                <a:spcBef>
                  <a:spcPct val="0"/>
                </a:spcBef>
              </a:pPr>
              <a:t>7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D0B562-A1E0-4044-8175-15D445F450C8}" type="slidenum">
              <a:rPr lang="ja-JP" altLang="en-US" smtClean="0"/>
              <a:pPr>
                <a:spcBef>
                  <a:spcPct val="0"/>
                </a:spcBef>
              </a:pPr>
              <a:t>8</a:t>
            </a:fld>
            <a:endParaRPr lang="en-US" altLang="ja-JP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87F800-7428-4193-AFB4-7006CFDF5963}" type="slidenum">
              <a:rPr lang="ja-JP" altLang="en-US" smtClean="0"/>
              <a:pPr>
                <a:spcBef>
                  <a:spcPct val="0"/>
                </a:spcBef>
              </a:pPr>
              <a:t>9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B313E-39AD-43B0-AF6E-B55306207CC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26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5F2A-0931-4139-A18E-CE1F62C879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237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9C415-073E-4A99-8C25-9E36636EC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3210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05E26-B763-44CC-8461-E29F7F2690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39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1CBA-3E4E-458F-9A99-60CFB432AFB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462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9C46A-3705-4EC2-B499-9A58A8BEEAE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905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13D5-AF6D-47E5-9FCE-29509638D2E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454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2FA50-9E60-48E1-9E8B-CDFD686294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119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FE47-5B33-45CB-8347-1C2B91A453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663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62F66-3751-42E7-B1CC-D463D23852E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256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21E2-DE03-453F-9E09-116952BAAB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391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C94AE-53EF-48A2-B0D7-5F1F537B20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7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A78CCECF-0C5F-4859-A504-4019F92245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53988" y="1739900"/>
            <a:ext cx="9144001" cy="1524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9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ＤＦ特太ゴシック体" panose="020B0509000000000000" pitchFamily="49" charset="-128"/>
              </a:rPr>
              <a:t>出 前 講 座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2225" y="1555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ja-JP" altLang="en-US" sz="2400" dirty="0">
                <a:solidFill>
                  <a:srgbClr val="0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kumimoji="0" lang="ja-JP" altLang="en-US" sz="2400" dirty="0">
                <a:solidFill>
                  <a:srgbClr val="000000"/>
                </a:solidFill>
                <a:latin typeface="+mn-lt"/>
                <a:ea typeface="ＤＦ特太ゴシック体" panose="020B0509000000000000" pitchFamily="49" charset="-128"/>
              </a:rPr>
              <a:t>　              で 　　   ま　え　      こ  う　　　 ざ</a:t>
            </a:r>
            <a:r>
              <a:rPr kumimoji="0" lang="ja-JP" altLang="en-US" sz="2400" dirty="0">
                <a:solidFill>
                  <a:srgbClr val="0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1813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ＤＦ特太ゴシック体" panose="020B0509000000000000" pitchFamily="49" charset="-128"/>
              </a:rPr>
              <a:t>土木部</a:t>
            </a:r>
            <a:r>
              <a:rPr lang="ja-JP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　　　　　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080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ja-JP" altLang="en-US" sz="2400" dirty="0">
                <a:solidFill>
                  <a:srgbClr val="000000"/>
                </a:solidFill>
                <a:latin typeface="+mj-lt"/>
                <a:ea typeface="ＤＦ特太ゴシック体" panose="020B0509000000000000" pitchFamily="49" charset="-128"/>
                <a:cs typeface="Arial" panose="020B0604020202020204" pitchFamily="34" charset="0"/>
              </a:rPr>
              <a:t>どぼくぶ</a:t>
            </a:r>
            <a:r>
              <a:rPr kumimoji="0" lang="ja-JP" altLang="en-US" sz="2400" dirty="0">
                <a:solidFill>
                  <a:srgbClr val="0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　　　　　　　　　　　　　　　　　　</a:t>
            </a:r>
          </a:p>
        </p:txBody>
      </p:sp>
      <p:pic>
        <p:nvPicPr>
          <p:cNvPr id="4102" name="Picture 10" descr="naruhodoku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0688"/>
            <a:ext cx="12858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dem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295775"/>
            <a:ext cx="35687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80975" y="3138488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r>
              <a:rPr kumimoji="0" lang="ja-JP" altLang="en-US" sz="48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テーマ </a:t>
            </a:r>
            <a:r>
              <a:rPr kumimoji="0" lang="en-US" altLang="ja-JP" sz="48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: </a:t>
            </a:r>
            <a:r>
              <a:rPr kumimoji="0" lang="ja-JP" altLang="en-US" sz="48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いばらきの 公園</a:t>
            </a:r>
            <a:r>
              <a:rPr kumimoji="0" lang="ja-JP" altLang="en-US" sz="48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</a:t>
            </a: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6084888" y="3181350"/>
            <a:ext cx="187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>
                <a:solidFill>
                  <a:srgbClr val="000000"/>
                </a:solidFill>
                <a:latin typeface="ＤＦ特太ゴシック体" pitchFamily="1" charset="-128"/>
                <a:ea typeface="ＤＦ特太ゴシック体" pitchFamily="1" charset="-128"/>
              </a:rPr>
              <a:t>こうえん</a:t>
            </a:r>
          </a:p>
        </p:txBody>
      </p:sp>
      <p:pic>
        <p:nvPicPr>
          <p:cNvPr id="4106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448175"/>
            <a:ext cx="2144713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4454525"/>
            <a:ext cx="30638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8650"/>
            <a:ext cx="3073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92313"/>
            <a:ext cx="30765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261938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いろいろな公園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11188" y="620713"/>
            <a:ext cx="7913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</a:rPr>
              <a:t>  </a:t>
            </a: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  <a:cs typeface="Arial" panose="020B0604020202020204" pitchFamily="34" charset="0"/>
              </a:rPr>
              <a:t>？？  みんなの身の回りには、</a:t>
            </a:r>
            <a:endParaRPr lang="en-US" altLang="ja-JP" sz="3600" b="0" u="sng" kern="0" dirty="0">
              <a:solidFill>
                <a:schemeClr val="accent6">
                  <a:lumMod val="50000"/>
                </a:schemeClr>
              </a:solidFill>
              <a:ea typeface="HG創英角ﾎﾟｯﾌﾟ体" pitchFamily="49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  <a:cs typeface="Arial" panose="020B0604020202020204" pitchFamily="34" charset="0"/>
              </a:rPr>
              <a:t>どんな公園があるかな  ？？</a:t>
            </a:r>
          </a:p>
        </p:txBody>
      </p:sp>
      <p:sp>
        <p:nvSpPr>
          <p:cNvPr id="22535" name="正方形/長方形 2"/>
          <p:cNvSpPr>
            <a:spLocks noChangeArrowheads="1"/>
          </p:cNvSpPr>
          <p:nvPr/>
        </p:nvSpPr>
        <p:spPr bwMode="auto">
          <a:xfrm>
            <a:off x="611188" y="2022475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536" name="正方形/長方形 14"/>
          <p:cNvSpPr>
            <a:spLocks noChangeArrowheads="1"/>
          </p:cNvSpPr>
          <p:nvPr/>
        </p:nvSpPr>
        <p:spPr bwMode="auto">
          <a:xfrm>
            <a:off x="5500688" y="4489450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537" name="正方形/長方形 15"/>
          <p:cNvSpPr>
            <a:spLocks noChangeArrowheads="1"/>
          </p:cNvSpPr>
          <p:nvPr/>
        </p:nvSpPr>
        <p:spPr bwMode="auto">
          <a:xfrm>
            <a:off x="5500688" y="2000250"/>
            <a:ext cx="30241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538" name="正方形/長方形 18"/>
          <p:cNvSpPr>
            <a:spLocks noChangeArrowheads="1"/>
          </p:cNvSpPr>
          <p:nvPr/>
        </p:nvSpPr>
        <p:spPr bwMode="auto">
          <a:xfrm>
            <a:off x="611188" y="4465638"/>
            <a:ext cx="30241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539" name="正方形/長方形 13"/>
          <p:cNvSpPr>
            <a:spLocks noChangeArrowheads="1"/>
          </p:cNvSpPr>
          <p:nvPr/>
        </p:nvSpPr>
        <p:spPr bwMode="auto">
          <a:xfrm>
            <a:off x="3051175" y="3257550"/>
            <a:ext cx="30241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540" name="テキスト ボックス 1"/>
          <p:cNvSpPr txBox="1">
            <a:spLocks noChangeArrowheads="1"/>
          </p:cNvSpPr>
          <p:nvPr/>
        </p:nvSpPr>
        <p:spPr bwMode="auto">
          <a:xfrm>
            <a:off x="1128713" y="3698875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街区公園</a:t>
            </a:r>
          </a:p>
        </p:txBody>
      </p:sp>
      <p:sp>
        <p:nvSpPr>
          <p:cNvPr id="22541" name="テキスト ボックス 22"/>
          <p:cNvSpPr txBox="1">
            <a:spLocks noChangeArrowheads="1"/>
          </p:cNvSpPr>
          <p:nvPr/>
        </p:nvSpPr>
        <p:spPr bwMode="auto">
          <a:xfrm>
            <a:off x="1165225" y="6148388"/>
            <a:ext cx="1916113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風致公園</a:t>
            </a:r>
          </a:p>
        </p:txBody>
      </p:sp>
      <p:sp>
        <p:nvSpPr>
          <p:cNvPr id="22542" name="テキスト ボックス 23"/>
          <p:cNvSpPr txBox="1">
            <a:spLocks noChangeArrowheads="1"/>
          </p:cNvSpPr>
          <p:nvPr/>
        </p:nvSpPr>
        <p:spPr bwMode="auto">
          <a:xfrm>
            <a:off x="6113463" y="6156325"/>
            <a:ext cx="1914525" cy="5857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運動公園</a:t>
            </a:r>
          </a:p>
        </p:txBody>
      </p:sp>
      <p:pic>
        <p:nvPicPr>
          <p:cNvPr id="22543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144838"/>
            <a:ext cx="30765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テキスト ボックス 24"/>
          <p:cNvSpPr txBox="1">
            <a:spLocks noChangeArrowheads="1"/>
          </p:cNvSpPr>
          <p:nvPr/>
        </p:nvSpPr>
        <p:spPr bwMode="auto">
          <a:xfrm>
            <a:off x="3635375" y="493236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広域公園</a:t>
            </a:r>
          </a:p>
        </p:txBody>
      </p:sp>
      <p:pic>
        <p:nvPicPr>
          <p:cNvPr id="22545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022475"/>
            <a:ext cx="30876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正方形/長方形 2"/>
          <p:cNvSpPr>
            <a:spLocks noChangeArrowheads="1"/>
          </p:cNvSpPr>
          <p:nvPr/>
        </p:nvSpPr>
        <p:spPr bwMode="auto">
          <a:xfrm>
            <a:off x="5487988" y="2047875"/>
            <a:ext cx="3068637" cy="198755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547" name="テキスト ボックス 19"/>
          <p:cNvSpPr txBox="1">
            <a:spLocks noChangeArrowheads="1"/>
          </p:cNvSpPr>
          <p:nvPr/>
        </p:nvSpPr>
        <p:spPr bwMode="auto">
          <a:xfrm>
            <a:off x="6113463" y="373221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防災公園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46074" y="4913179"/>
            <a:ext cx="8474397" cy="1855177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softEdge rad="63500"/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kern="0" dirty="0">
                <a:solidFill>
                  <a:srgbClr val="FF0000"/>
                </a:solidFill>
                <a:ea typeface="HG創英角ﾎﾟｯﾌﾟ体" pitchFamily="49" charset="-128"/>
              </a:rPr>
              <a:t>台風や地震で大変なとき</a:t>
            </a: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に</a:t>
            </a:r>
            <a:endParaRPr lang="en-US" altLang="ja-JP" sz="3600" b="0" kern="0" dirty="0">
              <a:solidFill>
                <a:srgbClr val="002060"/>
              </a:solidFill>
              <a:ea typeface="HG創英角ﾎﾟｯﾌﾟ体" pitchFamily="49" charset="-128"/>
            </a:endParaRPr>
          </a:p>
          <a:p>
            <a:pPr eaLnBrk="1" hangingPunct="1">
              <a:lnSpc>
                <a:spcPts val="1000"/>
              </a:lnSpc>
              <a:defRPr/>
            </a:pPr>
            <a:endParaRPr lang="en-US" altLang="ja-JP" sz="3600" b="0" kern="0" dirty="0">
              <a:solidFill>
                <a:srgbClr val="FF0000"/>
              </a:solidFill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みんないっしょに</a:t>
            </a:r>
            <a:r>
              <a:rPr lang="ja-JP" altLang="en-US" sz="3600" b="0" kern="0" dirty="0">
                <a:solidFill>
                  <a:srgbClr val="FF0000"/>
                </a:solidFill>
                <a:ea typeface="HG創英角ﾎﾟｯﾌﾟ体" pitchFamily="49" charset="-128"/>
              </a:rPr>
              <a:t>避難</a:t>
            </a: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できると安心だね</a:t>
            </a:r>
          </a:p>
        </p:txBody>
      </p:sp>
      <p:sp>
        <p:nvSpPr>
          <p:cNvPr id="24581" name="正方形/長方形 12"/>
          <p:cNvSpPr>
            <a:spLocks noChangeArrowheads="1"/>
          </p:cNvSpPr>
          <p:nvPr/>
        </p:nvSpPr>
        <p:spPr bwMode="auto">
          <a:xfrm>
            <a:off x="250825" y="981075"/>
            <a:ext cx="53895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●防災公園</a:t>
            </a:r>
            <a:r>
              <a:rPr lang="ja-JP" altLang="en-US" sz="24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（ぼうさいこうえん）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261938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いろいろな公園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24583" name="テキスト ボックス 1"/>
          <p:cNvSpPr txBox="1">
            <a:spLocks noChangeArrowheads="1"/>
          </p:cNvSpPr>
          <p:nvPr/>
        </p:nvSpPr>
        <p:spPr bwMode="auto">
          <a:xfrm>
            <a:off x="4141788" y="5656263"/>
            <a:ext cx="88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ひなん</a:t>
            </a:r>
          </a:p>
        </p:txBody>
      </p:sp>
      <p:sp>
        <p:nvSpPr>
          <p:cNvPr id="24584" name="テキスト ボックス 9"/>
          <p:cNvSpPr txBox="1">
            <a:spLocks noChangeArrowheads="1"/>
          </p:cNvSpPr>
          <p:nvPr/>
        </p:nvSpPr>
        <p:spPr bwMode="auto">
          <a:xfrm>
            <a:off x="1763713" y="4953000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たいふう</a:t>
            </a:r>
          </a:p>
        </p:txBody>
      </p:sp>
      <p:sp>
        <p:nvSpPr>
          <p:cNvPr id="24585" name="テキスト ボックス 10"/>
          <p:cNvSpPr txBox="1">
            <a:spLocks noChangeArrowheads="1"/>
          </p:cNvSpPr>
          <p:nvPr/>
        </p:nvSpPr>
        <p:spPr bwMode="auto">
          <a:xfrm>
            <a:off x="3260725" y="4953000"/>
            <a:ext cx="881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じしん</a:t>
            </a:r>
          </a:p>
        </p:txBody>
      </p:sp>
      <p:pic>
        <p:nvPicPr>
          <p:cNvPr id="24586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782763"/>
            <a:ext cx="498316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216025"/>
            <a:ext cx="256698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3057525"/>
            <a:ext cx="25669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4454525"/>
            <a:ext cx="30638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022475"/>
            <a:ext cx="30876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92313"/>
            <a:ext cx="30765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261938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いろいろな公園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11188" y="620713"/>
            <a:ext cx="7913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</a:rPr>
              <a:t>  </a:t>
            </a: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  <a:cs typeface="Arial" panose="020B0604020202020204" pitchFamily="34" charset="0"/>
              </a:rPr>
              <a:t>？？  みんなの身の回りには、</a:t>
            </a:r>
            <a:endParaRPr lang="en-US" altLang="ja-JP" sz="3600" b="0" u="sng" kern="0" dirty="0">
              <a:solidFill>
                <a:schemeClr val="accent6">
                  <a:lumMod val="50000"/>
                </a:schemeClr>
              </a:solidFill>
              <a:ea typeface="HG創英角ﾎﾟｯﾌﾟ体" pitchFamily="49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  <a:cs typeface="Arial" panose="020B0604020202020204" pitchFamily="34" charset="0"/>
              </a:rPr>
              <a:t>どんな公園があるかな  ？？</a:t>
            </a:r>
          </a:p>
        </p:txBody>
      </p:sp>
      <p:sp>
        <p:nvSpPr>
          <p:cNvPr id="26631" name="正方形/長方形 2"/>
          <p:cNvSpPr>
            <a:spLocks noChangeArrowheads="1"/>
          </p:cNvSpPr>
          <p:nvPr/>
        </p:nvSpPr>
        <p:spPr bwMode="auto">
          <a:xfrm>
            <a:off x="611188" y="2022475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6632" name="正方形/長方形 14"/>
          <p:cNvSpPr>
            <a:spLocks noChangeArrowheads="1"/>
          </p:cNvSpPr>
          <p:nvPr/>
        </p:nvSpPr>
        <p:spPr bwMode="auto">
          <a:xfrm>
            <a:off x="5500688" y="4489450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6633" name="正方形/長方形 15"/>
          <p:cNvSpPr>
            <a:spLocks noChangeArrowheads="1"/>
          </p:cNvSpPr>
          <p:nvPr/>
        </p:nvSpPr>
        <p:spPr bwMode="auto">
          <a:xfrm>
            <a:off x="5500688" y="2000250"/>
            <a:ext cx="30241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6634" name="正方形/長方形 18"/>
          <p:cNvSpPr>
            <a:spLocks noChangeArrowheads="1"/>
          </p:cNvSpPr>
          <p:nvPr/>
        </p:nvSpPr>
        <p:spPr bwMode="auto">
          <a:xfrm>
            <a:off x="611188" y="4465638"/>
            <a:ext cx="30241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6635" name="正方形/長方形 13"/>
          <p:cNvSpPr>
            <a:spLocks noChangeArrowheads="1"/>
          </p:cNvSpPr>
          <p:nvPr/>
        </p:nvSpPr>
        <p:spPr bwMode="auto">
          <a:xfrm>
            <a:off x="3051175" y="3257550"/>
            <a:ext cx="30241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6636" name="テキスト ボックス 1"/>
          <p:cNvSpPr txBox="1">
            <a:spLocks noChangeArrowheads="1"/>
          </p:cNvSpPr>
          <p:nvPr/>
        </p:nvSpPr>
        <p:spPr bwMode="auto">
          <a:xfrm>
            <a:off x="1128713" y="3698875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街区公園</a:t>
            </a:r>
          </a:p>
        </p:txBody>
      </p:sp>
      <p:sp>
        <p:nvSpPr>
          <p:cNvPr id="26637" name="テキスト ボックス 19"/>
          <p:cNvSpPr txBox="1">
            <a:spLocks noChangeArrowheads="1"/>
          </p:cNvSpPr>
          <p:nvPr/>
        </p:nvSpPr>
        <p:spPr bwMode="auto">
          <a:xfrm>
            <a:off x="6113463" y="373221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防災公園</a:t>
            </a:r>
          </a:p>
        </p:txBody>
      </p:sp>
      <p:sp>
        <p:nvSpPr>
          <p:cNvPr id="26638" name="テキスト ボックス 23"/>
          <p:cNvSpPr txBox="1">
            <a:spLocks noChangeArrowheads="1"/>
          </p:cNvSpPr>
          <p:nvPr/>
        </p:nvSpPr>
        <p:spPr bwMode="auto">
          <a:xfrm>
            <a:off x="6113463" y="6156325"/>
            <a:ext cx="1914525" cy="5857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運動公園</a:t>
            </a:r>
          </a:p>
        </p:txBody>
      </p:sp>
      <p:pic>
        <p:nvPicPr>
          <p:cNvPr id="26639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144838"/>
            <a:ext cx="30765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テキスト ボックス 24"/>
          <p:cNvSpPr txBox="1">
            <a:spLocks noChangeArrowheads="1"/>
          </p:cNvSpPr>
          <p:nvPr/>
        </p:nvSpPr>
        <p:spPr bwMode="auto">
          <a:xfrm>
            <a:off x="3635375" y="493236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広域公園</a:t>
            </a:r>
          </a:p>
        </p:txBody>
      </p:sp>
      <p:pic>
        <p:nvPicPr>
          <p:cNvPr id="26641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8650"/>
            <a:ext cx="3073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正方形/長方形 2"/>
          <p:cNvSpPr>
            <a:spLocks noChangeArrowheads="1"/>
          </p:cNvSpPr>
          <p:nvPr/>
        </p:nvSpPr>
        <p:spPr bwMode="auto">
          <a:xfrm>
            <a:off x="531813" y="4476750"/>
            <a:ext cx="3087687" cy="198755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6643" name="テキスト ボックス 22"/>
          <p:cNvSpPr txBox="1">
            <a:spLocks noChangeArrowheads="1"/>
          </p:cNvSpPr>
          <p:nvPr/>
        </p:nvSpPr>
        <p:spPr bwMode="auto">
          <a:xfrm>
            <a:off x="1165225" y="6148388"/>
            <a:ext cx="1916113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風致公園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35595" y="4989513"/>
            <a:ext cx="8474397" cy="1618382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softEdge rad="63500"/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もともとの</a:t>
            </a:r>
            <a:r>
              <a:rPr lang="ja-JP" altLang="en-US" sz="3600" b="0" kern="0" dirty="0">
                <a:solidFill>
                  <a:srgbClr val="FF0000"/>
                </a:solidFill>
                <a:ea typeface="HG創英角ﾎﾟｯﾌﾟ体" pitchFamily="49" charset="-128"/>
              </a:rPr>
              <a:t>自然をそのまま残した</a:t>
            </a: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公園</a:t>
            </a:r>
            <a:endParaRPr lang="en-US" altLang="ja-JP" sz="3600" b="0" kern="0" dirty="0">
              <a:solidFill>
                <a:srgbClr val="002060"/>
              </a:solidFill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これも公園って呼ぶんだね</a:t>
            </a:r>
          </a:p>
        </p:txBody>
      </p:sp>
      <p:sp>
        <p:nvSpPr>
          <p:cNvPr id="28677" name="正方形/長方形 12"/>
          <p:cNvSpPr>
            <a:spLocks noChangeArrowheads="1"/>
          </p:cNvSpPr>
          <p:nvPr/>
        </p:nvSpPr>
        <p:spPr bwMode="auto">
          <a:xfrm>
            <a:off x="250825" y="981075"/>
            <a:ext cx="53895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●風致公園</a:t>
            </a:r>
            <a:r>
              <a:rPr lang="ja-JP" altLang="en-US" sz="24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（ふうちこうえん）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261938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いろいろな公園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pic>
        <p:nvPicPr>
          <p:cNvPr id="28679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82750"/>
            <a:ext cx="485457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271588"/>
            <a:ext cx="253523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3144838"/>
            <a:ext cx="253523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446088"/>
            <a:ext cx="8785225" cy="2119312"/>
          </a:xfrm>
        </p:spPr>
        <p:txBody>
          <a:bodyPr/>
          <a:lstStyle/>
          <a:p>
            <a:pPr eaLnBrk="1" hangingPunct="1"/>
            <a:r>
              <a:rPr lang="ja-JP" altLang="en-US" sz="5400">
                <a:solidFill>
                  <a:srgbClr val="0000FF"/>
                </a:solidFill>
                <a:ea typeface="HG創英角ﾎﾟｯﾌﾟ体" panose="040B0A09000000000000" pitchFamily="49" charset="-128"/>
              </a:rPr>
              <a:t>いろんな公園がある</a:t>
            </a:r>
            <a:br>
              <a:rPr lang="en-US" altLang="ja-JP" sz="5400">
                <a:solidFill>
                  <a:srgbClr val="0000FF"/>
                </a:solidFill>
                <a:ea typeface="HG創英角ﾎﾟｯﾌﾟ体" panose="040B0A09000000000000" pitchFamily="49" charset="-128"/>
              </a:rPr>
            </a:br>
            <a:r>
              <a:rPr lang="ja-JP" altLang="en-US" sz="5400">
                <a:solidFill>
                  <a:srgbClr val="0000FF"/>
                </a:solidFill>
                <a:ea typeface="HG創英角ﾎﾟｯﾌﾟ体" panose="040B0A09000000000000" pitchFamily="49" charset="-128"/>
              </a:rPr>
              <a:t>みたいだけど</a:t>
            </a:r>
          </a:p>
        </p:txBody>
      </p:sp>
      <p:pic>
        <p:nvPicPr>
          <p:cNvPr id="30723" name="Picture 6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89475"/>
            <a:ext cx="176371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a026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8500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388" y="2692400"/>
            <a:ext cx="8785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FF0000"/>
                </a:solidFill>
                <a:ea typeface="HG創英角ﾎﾟｯﾌﾟ体" pitchFamily="49" charset="-128"/>
              </a:rPr>
              <a:t>公園の役割</a:t>
            </a:r>
            <a:r>
              <a:rPr lang="ja-JP" altLang="en-US" sz="5400" b="0" kern="0" dirty="0">
                <a:solidFill>
                  <a:srgbClr val="0000FF"/>
                </a:solidFill>
                <a:ea typeface="HG創英角ﾎﾟｯﾌﾟ体" pitchFamily="49" charset="-128"/>
              </a:rPr>
              <a:t>って</a:t>
            </a:r>
            <a:endParaRPr lang="en-US" altLang="ja-JP" sz="5400" b="0" kern="0" dirty="0">
              <a:solidFill>
                <a:srgbClr val="0000FF"/>
              </a:solidFill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0000FF"/>
                </a:solidFill>
                <a:ea typeface="HG創英角ﾎﾟｯﾌﾟ体" pitchFamily="49" charset="-128"/>
              </a:rPr>
              <a:t>なんだろう？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763" y="238125"/>
            <a:ext cx="9145587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公園の役割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32771" name="円/楕円 13"/>
          <p:cNvSpPr>
            <a:spLocks noChangeArrowheads="1"/>
          </p:cNvSpPr>
          <p:nvPr/>
        </p:nvSpPr>
        <p:spPr bwMode="auto">
          <a:xfrm>
            <a:off x="2481263" y="2489200"/>
            <a:ext cx="4006850" cy="2709863"/>
          </a:xfrm>
          <a:prstGeom prst="ellipse">
            <a:avLst/>
          </a:prstGeom>
          <a:solidFill>
            <a:srgbClr val="FFFF00">
              <a:alpha val="50195"/>
            </a:srgbClr>
          </a:solidFill>
          <a:ln w="38100">
            <a:solidFill>
              <a:srgbClr val="ED9F0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203450" y="3248025"/>
            <a:ext cx="45640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FF3300"/>
                </a:solidFill>
                <a:ea typeface="HG創英角ﾎﾟｯﾌﾟ体" pitchFamily="49" charset="-128"/>
              </a:rPr>
              <a:t>くつろぐ空間</a:t>
            </a:r>
            <a:endParaRPr lang="en-US" altLang="ja-JP" b="0" kern="0" dirty="0">
              <a:solidFill>
                <a:srgbClr val="FF3300"/>
              </a:solidFill>
              <a:ea typeface="HG創英角ﾎﾟｯﾌﾟ体" pitchFamily="49" charset="-128"/>
            </a:endParaRPr>
          </a:p>
        </p:txBody>
      </p:sp>
      <p:sp>
        <p:nvSpPr>
          <p:cNvPr id="32773" name="テキスト ボックス 1"/>
          <p:cNvSpPr txBox="1">
            <a:spLocks noChangeArrowheads="1"/>
          </p:cNvSpPr>
          <p:nvPr/>
        </p:nvSpPr>
        <p:spPr bwMode="auto">
          <a:xfrm>
            <a:off x="5076825" y="3244850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くうかん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39750" y="909638"/>
            <a:ext cx="9109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FF3300"/>
                </a:solidFill>
                <a:ea typeface="HG創英角ﾎﾟｯﾌﾟ体" pitchFamily="49" charset="-128"/>
              </a:rPr>
              <a:t>★くつろぐ空間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23850" y="1916113"/>
            <a:ext cx="86407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・トイレ、水飲み場、ベンチ</a:t>
            </a:r>
            <a:endParaRPr lang="en-US" altLang="ja-JP" sz="4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・さんぽ、ジョギング</a:t>
            </a:r>
            <a:endParaRPr lang="en-US" altLang="ja-JP" sz="4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・すべり台、ブランコ、</a:t>
            </a:r>
            <a:r>
              <a:rPr lang="ja-JP" altLang="en-US" sz="4000" b="0" kern="0" dirty="0" err="1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すな</a:t>
            </a: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場</a:t>
            </a:r>
            <a:endParaRPr lang="en-US" altLang="ja-JP" sz="4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9" name="角丸四角形吹き出し 18"/>
          <p:cNvSpPr/>
          <p:nvPr/>
        </p:nvSpPr>
        <p:spPr bwMode="auto">
          <a:xfrm>
            <a:off x="323850" y="4508500"/>
            <a:ext cx="6048375" cy="1619250"/>
          </a:xfrm>
          <a:prstGeom prst="wedgeRoundRectCallout">
            <a:avLst>
              <a:gd name="adj1" fmla="val 63678"/>
              <a:gd name="adj2" fmla="val 7567"/>
              <a:gd name="adj3" fmla="val 16667"/>
            </a:avLst>
          </a:prstGeom>
          <a:solidFill>
            <a:srgbClr val="99FF66">
              <a:alpha val="30000"/>
            </a:srgbClr>
          </a:solidFill>
          <a:ln w="57150">
            <a:solidFill>
              <a:srgbClr val="007E3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子どもからお年寄りまで</a:t>
            </a:r>
            <a:endParaRPr lang="en-US" altLang="ja-JP" sz="28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u="sng" dirty="0">
                <a:solidFill>
                  <a:srgbClr val="00642D"/>
                </a:solidFill>
                <a:latin typeface="HGS創英角ﾎﾟｯﾌﾟ体" pitchFamily="50" charset="-128"/>
                <a:ea typeface="HGS創英角ﾎﾟｯﾌﾟ体" pitchFamily="50" charset="-128"/>
              </a:rPr>
              <a:t>みんなが使う</a:t>
            </a: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ことができるよ！</a:t>
            </a:r>
            <a:endParaRPr lang="en-US" altLang="ja-JP" sz="28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u="sng" dirty="0">
                <a:solidFill>
                  <a:srgbClr val="00642D"/>
                </a:solidFill>
                <a:latin typeface="HGS創英角ﾎﾟｯﾌﾟ体" pitchFamily="50" charset="-128"/>
                <a:ea typeface="HGS創英角ﾎﾟｯﾌﾟ体" pitchFamily="50" charset="-128"/>
              </a:rPr>
              <a:t>新しい友だち</a:t>
            </a: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もできるかな？</a:t>
            </a:r>
          </a:p>
        </p:txBody>
      </p:sp>
      <p:pic>
        <p:nvPicPr>
          <p:cNvPr id="34821" name="Picture 6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722813"/>
            <a:ext cx="14033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63" y="238125"/>
            <a:ext cx="9145587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公園の役割</a:t>
            </a:r>
            <a:r>
              <a:rPr lang="ja-JP" altLang="en-US" sz="24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34823" name="テキスト ボックス 7"/>
          <p:cNvSpPr txBox="1">
            <a:spLocks noChangeArrowheads="1"/>
          </p:cNvSpPr>
          <p:nvPr/>
        </p:nvSpPr>
        <p:spPr bwMode="auto">
          <a:xfrm>
            <a:off x="4211638" y="858838"/>
            <a:ext cx="1296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くうかん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円/楕円 13"/>
          <p:cNvSpPr>
            <a:spLocks noChangeArrowheads="1"/>
          </p:cNvSpPr>
          <p:nvPr/>
        </p:nvSpPr>
        <p:spPr bwMode="auto">
          <a:xfrm>
            <a:off x="2481263" y="2489200"/>
            <a:ext cx="4006850" cy="2709863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867" name="円/楕円 12"/>
          <p:cNvSpPr>
            <a:spLocks noChangeArrowheads="1"/>
          </p:cNvSpPr>
          <p:nvPr/>
        </p:nvSpPr>
        <p:spPr bwMode="auto">
          <a:xfrm>
            <a:off x="542925" y="4135438"/>
            <a:ext cx="3600450" cy="2436812"/>
          </a:xfrm>
          <a:prstGeom prst="ellipse">
            <a:avLst/>
          </a:prstGeom>
          <a:solidFill>
            <a:srgbClr val="99FF66"/>
          </a:solidFill>
          <a:ln w="38100">
            <a:solidFill>
              <a:srgbClr val="007E3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201863" y="2973388"/>
            <a:ext cx="4564062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FF3300"/>
                </a:solidFill>
                <a:ea typeface="HG創英角ﾎﾟｯﾌﾟ体" pitchFamily="49" charset="-128"/>
              </a:rPr>
              <a:t>くつろぐ空間</a:t>
            </a:r>
            <a:endParaRPr lang="en-US" altLang="ja-JP" b="0" kern="0" dirty="0">
              <a:solidFill>
                <a:srgbClr val="FF3300"/>
              </a:solidFill>
              <a:ea typeface="HG創英角ﾎﾟｯﾌﾟ体" pitchFamily="49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74638" y="4773613"/>
            <a:ext cx="4133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00642D"/>
                </a:solidFill>
                <a:ea typeface="HG創英角ﾎﾟｯﾌﾟ体" pitchFamily="49" charset="-128"/>
              </a:rPr>
              <a:t>活動の拠点</a:t>
            </a:r>
            <a:endParaRPr lang="en-US" altLang="ja-JP" b="0" kern="0" dirty="0">
              <a:solidFill>
                <a:srgbClr val="00642D"/>
              </a:solidFill>
              <a:ea typeface="HG創英角ﾎﾟｯﾌﾟ体" pitchFamily="49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63" y="238125"/>
            <a:ext cx="9145587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公園の役割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36871" name="テキスト ボックス 7"/>
          <p:cNvSpPr txBox="1">
            <a:spLocks noChangeArrowheads="1"/>
          </p:cNvSpPr>
          <p:nvPr/>
        </p:nvSpPr>
        <p:spPr bwMode="auto">
          <a:xfrm>
            <a:off x="5076825" y="29733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くうかん</a:t>
            </a:r>
          </a:p>
        </p:txBody>
      </p:sp>
      <p:sp>
        <p:nvSpPr>
          <p:cNvPr id="36872" name="テキスト ボックス 8"/>
          <p:cNvSpPr txBox="1">
            <a:spLocks noChangeArrowheads="1"/>
          </p:cNvSpPr>
          <p:nvPr/>
        </p:nvSpPr>
        <p:spPr bwMode="auto">
          <a:xfrm>
            <a:off x="1006475" y="4773613"/>
            <a:ext cx="313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007E3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かつどう　　　　　きょてん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23850" y="996950"/>
            <a:ext cx="91090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00642D"/>
                </a:solidFill>
                <a:ea typeface="HG創英角ﾎﾟｯﾌﾟ体" pitchFamily="49" charset="-128"/>
              </a:rPr>
              <a:t>★活動の拠点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850" y="1831975"/>
            <a:ext cx="86407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・市民レクリエーション</a:t>
            </a:r>
            <a:endParaRPr lang="en-US" altLang="ja-JP" sz="4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・フリーマーケット、イベント</a:t>
            </a:r>
            <a:endParaRPr lang="en-US" altLang="ja-JP" sz="4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・音楽活動、ダンス</a:t>
            </a:r>
            <a:endParaRPr lang="en-US" altLang="ja-JP" sz="4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9" name="角丸四角形吹き出し 8"/>
          <p:cNvSpPr/>
          <p:nvPr/>
        </p:nvSpPr>
        <p:spPr bwMode="auto">
          <a:xfrm>
            <a:off x="592138" y="4549775"/>
            <a:ext cx="5649912" cy="1619250"/>
          </a:xfrm>
          <a:prstGeom prst="wedgeRoundRectCallout">
            <a:avLst>
              <a:gd name="adj1" fmla="val 58107"/>
              <a:gd name="adj2" fmla="val 26082"/>
              <a:gd name="adj3" fmla="val 16667"/>
            </a:avLst>
          </a:prstGeom>
          <a:solidFill>
            <a:srgbClr val="99FF66">
              <a:alpha val="30000"/>
            </a:srgbClr>
          </a:solidFill>
          <a:ln w="57150">
            <a:solidFill>
              <a:srgbClr val="007E3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dirty="0">
                <a:solidFill>
                  <a:srgbClr val="00642D"/>
                </a:solidFill>
                <a:latin typeface="HGS創英角ﾎﾟｯﾌﾟ体" pitchFamily="50" charset="-128"/>
                <a:ea typeface="HGS創英角ﾎﾟｯﾌﾟ体" pitchFamily="50" charset="-128"/>
              </a:rPr>
              <a:t>大きな公園や広場</a:t>
            </a: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だと</a:t>
            </a:r>
            <a:endParaRPr lang="en-US" altLang="ja-JP" sz="28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u="sng" dirty="0">
                <a:solidFill>
                  <a:srgbClr val="00642D"/>
                </a:solidFill>
                <a:latin typeface="HGS創英角ﾎﾟｯﾌﾟ体" pitchFamily="50" charset="-128"/>
                <a:ea typeface="HGS創英角ﾎﾟｯﾌﾟ体" pitchFamily="50" charset="-128"/>
              </a:rPr>
              <a:t>野外イベント</a:t>
            </a: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をやってるよね！</a:t>
            </a:r>
            <a:endParaRPr lang="en-US" altLang="ja-JP" sz="28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見たことあるかな？</a:t>
            </a:r>
          </a:p>
        </p:txBody>
      </p:sp>
      <p:pic>
        <p:nvPicPr>
          <p:cNvPr id="38917" name="Picture 7" descr="a026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4311650"/>
            <a:ext cx="18589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63" y="238125"/>
            <a:ext cx="9145587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公園の役割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38919" name="テキスト ボックス 9"/>
          <p:cNvSpPr txBox="1">
            <a:spLocks noChangeArrowheads="1"/>
          </p:cNvSpPr>
          <p:nvPr/>
        </p:nvSpPr>
        <p:spPr bwMode="auto">
          <a:xfrm>
            <a:off x="1258888" y="942975"/>
            <a:ext cx="3138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007E3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かつどう　　　　　　　　きょてん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077913" y="908050"/>
            <a:ext cx="7077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　建設フェスタ２０２４（笠松運動公園）　　　</a:t>
            </a:r>
            <a:endParaRPr lang="ja-JP" altLang="en-US" sz="4000" b="0" u="sng" kern="0" dirty="0">
              <a:solidFill>
                <a:schemeClr val="accent1">
                  <a:lumMod val="50000"/>
                </a:schemeClr>
              </a:solidFill>
              <a:ea typeface="HG創英角ﾎﾟｯﾌﾟ体" pitchFamily="49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公園の役割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pic>
        <p:nvPicPr>
          <p:cNvPr id="4096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700213"/>
            <a:ext cx="7427912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620713"/>
            <a:ext cx="8081963" cy="1439862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5400" dirty="0">
                <a:solidFill>
                  <a:srgbClr val="0000FF"/>
                </a:solidFill>
                <a:latin typeface="+mn-lt"/>
                <a:ea typeface="HG創英角ﾎﾟｯﾌﾟ体" panose="040B0A09000000000000" pitchFamily="49" charset="-128"/>
              </a:rPr>
              <a:t>ぼくたちのまわりには</a:t>
            </a:r>
          </a:p>
        </p:txBody>
      </p:sp>
      <p:pic>
        <p:nvPicPr>
          <p:cNvPr id="6147" name="Picture 6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6086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a026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57625"/>
            <a:ext cx="22685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750" y="2133600"/>
            <a:ext cx="80819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FF0000"/>
                </a:solidFill>
                <a:ea typeface="HG創英角ﾎﾟｯﾌﾟ体" pitchFamily="49" charset="-128"/>
              </a:rPr>
              <a:t>どんな公園</a:t>
            </a:r>
            <a:r>
              <a:rPr lang="ja-JP" altLang="en-US" sz="5400" b="0" kern="0" dirty="0">
                <a:solidFill>
                  <a:srgbClr val="0000FF"/>
                </a:solidFill>
                <a:ea typeface="HG創英角ﾎﾟｯﾌﾟ体" pitchFamily="49" charset="-128"/>
              </a:rPr>
              <a:t>があるかな？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円/楕円 13"/>
          <p:cNvSpPr>
            <a:spLocks noChangeArrowheads="1"/>
          </p:cNvSpPr>
          <p:nvPr/>
        </p:nvSpPr>
        <p:spPr bwMode="auto">
          <a:xfrm>
            <a:off x="2481263" y="2489200"/>
            <a:ext cx="4006850" cy="2709863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011" name="円/楕円 11"/>
          <p:cNvSpPr>
            <a:spLocks noChangeArrowheads="1"/>
          </p:cNvSpPr>
          <p:nvPr/>
        </p:nvSpPr>
        <p:spPr bwMode="auto">
          <a:xfrm>
            <a:off x="4927600" y="839788"/>
            <a:ext cx="3600450" cy="2436812"/>
          </a:xfrm>
          <a:prstGeom prst="ellipse">
            <a:avLst/>
          </a:prstGeom>
          <a:solidFill>
            <a:srgbClr val="FFCCCC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012" name="円/楕円 12"/>
          <p:cNvSpPr>
            <a:spLocks noChangeArrowheads="1"/>
          </p:cNvSpPr>
          <p:nvPr/>
        </p:nvSpPr>
        <p:spPr bwMode="auto">
          <a:xfrm>
            <a:off x="542925" y="4135438"/>
            <a:ext cx="3600450" cy="2436812"/>
          </a:xfrm>
          <a:prstGeom prst="ellipse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201863" y="3195638"/>
            <a:ext cx="45640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FF3300"/>
                </a:solidFill>
                <a:ea typeface="HG創英角ﾎﾟｯﾌﾟ体" pitchFamily="49" charset="-128"/>
              </a:rPr>
              <a:t>くつろぐ空間</a:t>
            </a:r>
            <a:endParaRPr lang="en-US" altLang="ja-JP" b="0" kern="0" dirty="0">
              <a:solidFill>
                <a:srgbClr val="FF3300"/>
              </a:solidFill>
              <a:ea typeface="HG創英角ﾎﾟｯﾌﾟ体" pitchFamily="49" charset="-128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705350" y="1506538"/>
            <a:ext cx="412115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FF0000"/>
                </a:solidFill>
                <a:ea typeface="HG創英角ﾎﾟｯﾌﾟ体" pitchFamily="49" charset="-128"/>
              </a:rPr>
              <a:t>環境の保全</a:t>
            </a:r>
            <a:endParaRPr lang="en-US" altLang="ja-JP" b="0" kern="0" dirty="0">
              <a:solidFill>
                <a:srgbClr val="FF0000"/>
              </a:solidFill>
              <a:ea typeface="HG創英角ﾎﾟｯﾌﾟ体" pitchFamily="49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92100" y="4603750"/>
            <a:ext cx="4098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00642D"/>
                </a:solidFill>
                <a:ea typeface="HG創英角ﾎﾟｯﾌﾟ体" pitchFamily="49" charset="-128"/>
              </a:rPr>
              <a:t>活動の拠点</a:t>
            </a:r>
            <a:endParaRPr lang="en-US" altLang="ja-JP" b="0" kern="0" dirty="0">
              <a:solidFill>
                <a:srgbClr val="00642D"/>
              </a:solidFill>
              <a:ea typeface="HG創英角ﾎﾟｯﾌﾟ体" pitchFamily="49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63" y="238125"/>
            <a:ext cx="9145587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公園の役割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43017" name="テキスト ボックス 9"/>
          <p:cNvSpPr txBox="1">
            <a:spLocks noChangeArrowheads="1"/>
          </p:cNvSpPr>
          <p:nvPr/>
        </p:nvSpPr>
        <p:spPr bwMode="auto">
          <a:xfrm>
            <a:off x="5076825" y="319563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くうかん</a:t>
            </a:r>
          </a:p>
        </p:txBody>
      </p:sp>
      <p:sp>
        <p:nvSpPr>
          <p:cNvPr id="43018" name="テキスト ボックス 10"/>
          <p:cNvSpPr txBox="1">
            <a:spLocks noChangeArrowheads="1"/>
          </p:cNvSpPr>
          <p:nvPr/>
        </p:nvSpPr>
        <p:spPr bwMode="auto">
          <a:xfrm>
            <a:off x="1006475" y="4603750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007E3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かつどう　　　　　きょてん</a:t>
            </a:r>
          </a:p>
        </p:txBody>
      </p:sp>
      <p:sp>
        <p:nvSpPr>
          <p:cNvPr id="43019" name="テキスト ボックス 11"/>
          <p:cNvSpPr txBox="1">
            <a:spLocks noChangeArrowheads="1"/>
          </p:cNvSpPr>
          <p:nvPr/>
        </p:nvSpPr>
        <p:spPr bwMode="auto">
          <a:xfrm>
            <a:off x="5391150" y="140652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かんきょう　　　　　ほぜん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23850" y="1047750"/>
            <a:ext cx="91090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FF0000"/>
                </a:solidFill>
                <a:ea typeface="HG創英角ﾎﾟｯﾌﾟ体" pitchFamily="49" charset="-128"/>
              </a:rPr>
              <a:t>★環境の保全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850" y="2138363"/>
            <a:ext cx="86407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・草花、芝生</a:t>
            </a:r>
            <a:r>
              <a:rPr lang="ja-JP" altLang="en-US" sz="28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、</a:t>
            </a: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木</a:t>
            </a:r>
            <a:endParaRPr lang="en-US" altLang="ja-JP" sz="4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・鳥、魚、こん虫</a:t>
            </a:r>
            <a:endParaRPr lang="en-US" altLang="ja-JP" sz="4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・湖、池</a:t>
            </a:r>
            <a:endParaRPr lang="en-US" altLang="ja-JP" sz="4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" name="角丸四角形吹き出し 2"/>
          <p:cNvSpPr/>
          <p:nvPr/>
        </p:nvSpPr>
        <p:spPr bwMode="auto">
          <a:xfrm>
            <a:off x="611188" y="4652963"/>
            <a:ext cx="5184775" cy="1619250"/>
          </a:xfrm>
          <a:prstGeom prst="wedgeRoundRectCallout">
            <a:avLst>
              <a:gd name="adj1" fmla="val 63678"/>
              <a:gd name="adj2" fmla="val 7567"/>
              <a:gd name="adj3" fmla="val 16667"/>
            </a:avLst>
          </a:prstGeom>
          <a:solidFill>
            <a:srgbClr val="99FF66">
              <a:alpha val="30000"/>
            </a:srgbClr>
          </a:solidFill>
          <a:ln w="57150">
            <a:solidFill>
              <a:srgbClr val="007E3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32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植物がいっぱいだと</a:t>
            </a:r>
            <a:endParaRPr lang="en-US" altLang="ja-JP" sz="32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3200" b="0" u="sng" dirty="0">
                <a:solidFill>
                  <a:srgbClr val="00642D"/>
                </a:solidFill>
                <a:latin typeface="HGS創英角ﾎﾟｯﾌﾟ体" pitchFamily="50" charset="-128"/>
                <a:ea typeface="HGS創英角ﾎﾟｯﾌﾟ体" pitchFamily="50" charset="-128"/>
              </a:rPr>
              <a:t>空気もきれい</a:t>
            </a:r>
            <a:r>
              <a:rPr lang="ja-JP" altLang="en-US" sz="32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になるよね！</a:t>
            </a:r>
          </a:p>
        </p:txBody>
      </p:sp>
      <p:pic>
        <p:nvPicPr>
          <p:cNvPr id="45061" name="Picture 6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4868863"/>
            <a:ext cx="14033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63" y="238125"/>
            <a:ext cx="9145587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公園の役割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45063" name="テキスト ボックス 8"/>
          <p:cNvSpPr txBox="1">
            <a:spLocks noChangeArrowheads="1"/>
          </p:cNvSpPr>
          <p:nvPr/>
        </p:nvSpPr>
        <p:spPr bwMode="auto">
          <a:xfrm>
            <a:off x="1258888" y="1047750"/>
            <a:ext cx="313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かんきょう　　　　　　　　ほぜん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00313" y="2138363"/>
            <a:ext cx="23669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2000" b="0" kern="0" dirty="0" err="1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しばふ</a:t>
            </a:r>
            <a:endParaRPr lang="en-US" altLang="ja-JP" sz="2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円/楕円 11"/>
          <p:cNvSpPr>
            <a:spLocks noChangeArrowheads="1"/>
          </p:cNvSpPr>
          <p:nvPr/>
        </p:nvSpPr>
        <p:spPr bwMode="auto">
          <a:xfrm>
            <a:off x="4927600" y="857250"/>
            <a:ext cx="3600450" cy="2436813"/>
          </a:xfrm>
          <a:prstGeom prst="ellipse">
            <a:avLst/>
          </a:prstGeom>
          <a:solidFill>
            <a:srgbClr val="FF7C8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107" name="円/楕円 12"/>
          <p:cNvSpPr>
            <a:spLocks noChangeArrowheads="1"/>
          </p:cNvSpPr>
          <p:nvPr/>
        </p:nvSpPr>
        <p:spPr bwMode="auto">
          <a:xfrm>
            <a:off x="542925" y="4135438"/>
            <a:ext cx="3600450" cy="2436812"/>
          </a:xfrm>
          <a:prstGeom prst="ellipse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108" name="円/楕円 13"/>
          <p:cNvSpPr>
            <a:spLocks noChangeArrowheads="1"/>
          </p:cNvSpPr>
          <p:nvPr/>
        </p:nvSpPr>
        <p:spPr bwMode="auto">
          <a:xfrm>
            <a:off x="2481263" y="2489200"/>
            <a:ext cx="4006850" cy="2709863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201863" y="3178175"/>
            <a:ext cx="45640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FF3300"/>
                </a:solidFill>
                <a:ea typeface="HG創英角ﾎﾟｯﾌﾟ体" pitchFamily="49" charset="-128"/>
              </a:rPr>
              <a:t>くつろぐ空間</a:t>
            </a:r>
            <a:endParaRPr lang="en-US" altLang="ja-JP" b="0" kern="0" dirty="0">
              <a:solidFill>
                <a:srgbClr val="FF3300"/>
              </a:solidFill>
              <a:ea typeface="HG創英角ﾎﾟｯﾌﾟ体" pitchFamily="49" charset="-128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705350" y="1541463"/>
            <a:ext cx="4121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FF0000"/>
                </a:solidFill>
                <a:ea typeface="HG創英角ﾎﾟｯﾌﾟ体" pitchFamily="49" charset="-128"/>
              </a:rPr>
              <a:t>環境の保全</a:t>
            </a:r>
            <a:endParaRPr lang="en-US" altLang="ja-JP" b="0" kern="0" dirty="0">
              <a:solidFill>
                <a:srgbClr val="FF0000"/>
              </a:solidFill>
              <a:ea typeface="HG創英角ﾎﾟｯﾌﾟ体" pitchFamily="49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69875" y="4730750"/>
            <a:ext cx="41005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00642D"/>
                </a:solidFill>
                <a:ea typeface="HG創英角ﾎﾟｯﾌﾟ体" pitchFamily="49" charset="-128"/>
              </a:rPr>
              <a:t>活動の拠点</a:t>
            </a:r>
            <a:endParaRPr lang="en-US" altLang="ja-JP" b="0" kern="0" dirty="0">
              <a:solidFill>
                <a:srgbClr val="00642D"/>
              </a:solidFill>
              <a:ea typeface="HG創英角ﾎﾟｯﾌﾟ体" pitchFamily="49" charset="-128"/>
            </a:endParaRPr>
          </a:p>
        </p:txBody>
      </p:sp>
      <p:sp>
        <p:nvSpPr>
          <p:cNvPr id="24" name="円/楕円 23"/>
          <p:cNvSpPr>
            <a:spLocks noChangeArrowheads="1"/>
          </p:cNvSpPr>
          <p:nvPr/>
        </p:nvSpPr>
        <p:spPr bwMode="auto">
          <a:xfrm>
            <a:off x="542925" y="857250"/>
            <a:ext cx="3600450" cy="24368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92100" y="1482725"/>
            <a:ext cx="410051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chemeClr val="accent2">
                    <a:lumMod val="75000"/>
                  </a:schemeClr>
                </a:solidFill>
                <a:ea typeface="HG創英角ﾎﾟｯﾌﾟ体" pitchFamily="49" charset="-128"/>
              </a:rPr>
              <a:t>防災・安全</a:t>
            </a:r>
            <a:endParaRPr lang="en-US" altLang="ja-JP" b="0" kern="0" dirty="0">
              <a:solidFill>
                <a:schemeClr val="accent2">
                  <a:lumMod val="75000"/>
                </a:schemeClr>
              </a:solidFill>
              <a:ea typeface="HG創英角ﾎﾟｯﾌﾟ体" pitchFamily="49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763" y="238125"/>
            <a:ext cx="9145587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公園の役割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47115" name="テキスト ボックス 11"/>
          <p:cNvSpPr txBox="1">
            <a:spLocks noChangeArrowheads="1"/>
          </p:cNvSpPr>
          <p:nvPr/>
        </p:nvSpPr>
        <p:spPr bwMode="auto">
          <a:xfrm>
            <a:off x="5076825" y="314483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くうかん</a:t>
            </a:r>
          </a:p>
        </p:txBody>
      </p:sp>
      <p:sp>
        <p:nvSpPr>
          <p:cNvPr id="47116" name="テキスト ボックス 12"/>
          <p:cNvSpPr txBox="1">
            <a:spLocks noChangeArrowheads="1"/>
          </p:cNvSpPr>
          <p:nvPr/>
        </p:nvSpPr>
        <p:spPr bwMode="auto">
          <a:xfrm>
            <a:off x="1006475" y="4649788"/>
            <a:ext cx="313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007E3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かつどう　　　　　きょてん</a:t>
            </a:r>
          </a:p>
        </p:txBody>
      </p:sp>
      <p:sp>
        <p:nvSpPr>
          <p:cNvPr id="47117" name="テキスト ボックス 13"/>
          <p:cNvSpPr txBox="1">
            <a:spLocks noChangeArrowheads="1"/>
          </p:cNvSpPr>
          <p:nvPr/>
        </p:nvSpPr>
        <p:spPr bwMode="auto">
          <a:xfrm>
            <a:off x="5391150" y="1462088"/>
            <a:ext cx="313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かんきょう　　　　　ほぜん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550" y="1419225"/>
            <a:ext cx="3136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 err="1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ぼうさい</a:t>
            </a:r>
            <a:r>
              <a:rPr lang="ja-JP" altLang="en-US" b="0" dirty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</a:t>
            </a: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あんぜん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22263" y="935038"/>
            <a:ext cx="91090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★防災・安全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8788" y="2117725"/>
            <a:ext cx="86407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・駐車場　　　・備蓄倉庫</a:t>
            </a:r>
            <a:endParaRPr lang="en-US" altLang="ja-JP" sz="4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lnSpc>
                <a:spcPts val="2900"/>
              </a:lnSpc>
              <a:defRPr/>
            </a:pPr>
            <a:endParaRPr lang="en-US" altLang="ja-JP" sz="40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・非常電源　　・貯水槽</a:t>
            </a:r>
            <a:endParaRPr lang="ja-JP" altLang="en-US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角丸四角形吹き出し 7"/>
          <p:cNvSpPr/>
          <p:nvPr/>
        </p:nvSpPr>
        <p:spPr bwMode="auto">
          <a:xfrm>
            <a:off x="322263" y="4714875"/>
            <a:ext cx="6049962" cy="1619250"/>
          </a:xfrm>
          <a:prstGeom prst="wedgeRoundRectCallout">
            <a:avLst>
              <a:gd name="adj1" fmla="val 63678"/>
              <a:gd name="adj2" fmla="val 7567"/>
              <a:gd name="adj3" fmla="val 16667"/>
            </a:avLst>
          </a:prstGeom>
          <a:solidFill>
            <a:srgbClr val="99FF66">
              <a:alpha val="30000"/>
            </a:srgbClr>
          </a:solidFill>
          <a:ln w="57150">
            <a:solidFill>
              <a:srgbClr val="007E3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学校や大きな公園は</a:t>
            </a:r>
            <a:endParaRPr lang="en-US" altLang="ja-JP" sz="28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u="sng" dirty="0">
                <a:solidFill>
                  <a:srgbClr val="00642D"/>
                </a:solidFill>
                <a:latin typeface="HGS創英角ﾎﾟｯﾌﾟ体" pitchFamily="50" charset="-128"/>
                <a:ea typeface="HGS創英角ﾎﾟｯﾌﾟ体" pitchFamily="50" charset="-128"/>
              </a:rPr>
              <a:t>避難所</a:t>
            </a: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になってることが多いんだ。</a:t>
            </a:r>
            <a:endParaRPr lang="en-US" altLang="ja-JP" sz="28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49157" name="Picture 7" descr="a026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4665663"/>
            <a:ext cx="16700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63" y="238125"/>
            <a:ext cx="9145587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公園の役割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450" y="890588"/>
            <a:ext cx="31384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 err="1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ぼうさい</a:t>
            </a:r>
            <a:r>
              <a:rPr lang="ja-JP" altLang="en-US" b="0" dirty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</a:t>
            </a: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あんぜん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550" y="2309813"/>
            <a:ext cx="3024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b="0" kern="0" dirty="0">
                <a:solidFill>
                  <a:schemeClr val="accent2">
                    <a:lumMod val="75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ちゅうしゃじょう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59338" y="2309813"/>
            <a:ext cx="3025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b="0" kern="0" dirty="0">
                <a:solidFill>
                  <a:schemeClr val="accent2">
                    <a:lumMod val="75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びちくそう</a:t>
            </a:r>
            <a:r>
              <a:rPr lang="ja-JP" altLang="en-US" b="0" kern="0" dirty="0" err="1">
                <a:solidFill>
                  <a:schemeClr val="accent2">
                    <a:lumMod val="75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こ</a:t>
            </a:r>
            <a:endParaRPr lang="ja-JP" altLang="en-US" b="0" kern="0" dirty="0">
              <a:solidFill>
                <a:schemeClr val="accent2">
                  <a:lumMod val="75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8063" y="3313113"/>
            <a:ext cx="30241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b="0" kern="0" dirty="0">
                <a:solidFill>
                  <a:schemeClr val="accent2">
                    <a:lumMod val="75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ひじょうでん</a:t>
            </a:r>
            <a:r>
              <a:rPr lang="ja-JP" altLang="en-US" b="0" kern="0" dirty="0" err="1">
                <a:solidFill>
                  <a:schemeClr val="accent2">
                    <a:lumMod val="75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げん</a:t>
            </a:r>
            <a:endParaRPr lang="ja-JP" altLang="en-US" b="0" kern="0" dirty="0">
              <a:solidFill>
                <a:schemeClr val="accent2">
                  <a:lumMod val="75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000" y="3313113"/>
            <a:ext cx="3024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b="0" kern="0" dirty="0">
                <a:solidFill>
                  <a:schemeClr val="accent2">
                    <a:lumMod val="75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ちょすいそう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825" y="5199063"/>
            <a:ext cx="20161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1600" b="0" kern="0" dirty="0">
                <a:solidFill>
                  <a:srgbClr val="007E39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ひなんじ</a:t>
            </a:r>
            <a:r>
              <a:rPr lang="ja-JP" altLang="en-US" sz="1600" b="0" kern="0" dirty="0" err="1">
                <a:solidFill>
                  <a:srgbClr val="007E39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ょ</a:t>
            </a:r>
            <a:endParaRPr lang="ja-JP" altLang="en-US" sz="1600" b="0" kern="0" dirty="0">
              <a:solidFill>
                <a:srgbClr val="007E39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円/楕円 23"/>
          <p:cNvSpPr>
            <a:spLocks noChangeArrowheads="1"/>
          </p:cNvSpPr>
          <p:nvPr/>
        </p:nvSpPr>
        <p:spPr bwMode="auto">
          <a:xfrm>
            <a:off x="542925" y="857250"/>
            <a:ext cx="3600450" cy="2436813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51203" name="円/楕円 11"/>
          <p:cNvSpPr>
            <a:spLocks noChangeArrowheads="1"/>
          </p:cNvSpPr>
          <p:nvPr/>
        </p:nvSpPr>
        <p:spPr bwMode="auto">
          <a:xfrm>
            <a:off x="4927600" y="857250"/>
            <a:ext cx="3600450" cy="2436813"/>
          </a:xfrm>
          <a:prstGeom prst="ellipse">
            <a:avLst/>
          </a:prstGeom>
          <a:solidFill>
            <a:srgbClr val="FF7C8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1204" name="円/楕円 12"/>
          <p:cNvSpPr>
            <a:spLocks noChangeArrowheads="1"/>
          </p:cNvSpPr>
          <p:nvPr/>
        </p:nvSpPr>
        <p:spPr bwMode="auto">
          <a:xfrm>
            <a:off x="542925" y="4135438"/>
            <a:ext cx="3600450" cy="2436812"/>
          </a:xfrm>
          <a:prstGeom prst="ellipse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1205" name="円/楕円 13"/>
          <p:cNvSpPr>
            <a:spLocks noChangeArrowheads="1"/>
          </p:cNvSpPr>
          <p:nvPr/>
        </p:nvSpPr>
        <p:spPr bwMode="auto">
          <a:xfrm>
            <a:off x="2481263" y="2489200"/>
            <a:ext cx="4006850" cy="2709863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円/楕円 14"/>
          <p:cNvSpPr>
            <a:spLocks noChangeArrowheads="1"/>
          </p:cNvSpPr>
          <p:nvPr/>
        </p:nvSpPr>
        <p:spPr bwMode="auto">
          <a:xfrm>
            <a:off x="4927600" y="4106863"/>
            <a:ext cx="3600450" cy="24368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201863" y="3076575"/>
            <a:ext cx="456406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FF3300"/>
                </a:solidFill>
                <a:ea typeface="HG創英角ﾎﾟｯﾌﾟ体" pitchFamily="49" charset="-128"/>
              </a:rPr>
              <a:t>くつろぐ空間</a:t>
            </a:r>
            <a:endParaRPr lang="en-US" altLang="ja-JP" b="0" kern="0" dirty="0">
              <a:solidFill>
                <a:srgbClr val="FF3300"/>
              </a:solidFill>
              <a:ea typeface="HG創英角ﾎﾟｯﾌﾟ体" pitchFamily="49" charset="-128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705350" y="1455738"/>
            <a:ext cx="4121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FF0000"/>
                </a:solidFill>
                <a:ea typeface="HG創英角ﾎﾟｯﾌﾟ体" pitchFamily="49" charset="-128"/>
              </a:rPr>
              <a:t>環境の保全</a:t>
            </a:r>
            <a:endParaRPr lang="en-US" altLang="ja-JP" b="0" kern="0" dirty="0">
              <a:solidFill>
                <a:srgbClr val="FF0000"/>
              </a:solidFill>
              <a:ea typeface="HG創英角ﾎﾟｯﾌﾟ体" pitchFamily="49" charset="-128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69875" y="1455738"/>
            <a:ext cx="41005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chemeClr val="accent2">
                    <a:lumMod val="75000"/>
                  </a:schemeClr>
                </a:solidFill>
                <a:ea typeface="HG創英角ﾎﾟｯﾌﾟ体" pitchFamily="49" charset="-128"/>
              </a:rPr>
              <a:t>防災・安全</a:t>
            </a:r>
            <a:endParaRPr lang="en-US" altLang="ja-JP" b="0" kern="0" dirty="0">
              <a:solidFill>
                <a:schemeClr val="accent2">
                  <a:lumMod val="75000"/>
                </a:schemeClr>
              </a:solidFill>
              <a:ea typeface="HG創英角ﾎﾟｯﾌﾟ体" pitchFamily="49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69875" y="4730750"/>
            <a:ext cx="41005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00642D"/>
                </a:solidFill>
                <a:ea typeface="HG創英角ﾎﾟｯﾌﾟ体" pitchFamily="49" charset="-128"/>
              </a:rPr>
              <a:t>活動の拠点</a:t>
            </a:r>
            <a:endParaRPr lang="en-US" altLang="ja-JP" b="0" kern="0" dirty="0">
              <a:solidFill>
                <a:srgbClr val="00642D"/>
              </a:solidFill>
              <a:ea typeface="HG創英角ﾎﾟｯﾌﾟ体" pitchFamily="49" charset="-128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714875" y="4756150"/>
            <a:ext cx="41005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kern="0" dirty="0">
                <a:solidFill>
                  <a:srgbClr val="7030A0"/>
                </a:solidFill>
                <a:ea typeface="HG創英角ﾎﾟｯﾌﾟ体" pitchFamily="49" charset="-128"/>
              </a:rPr>
              <a:t>？？？</a:t>
            </a:r>
            <a:endParaRPr lang="en-US" altLang="ja-JP" b="0" kern="0" dirty="0">
              <a:solidFill>
                <a:srgbClr val="7030A0"/>
              </a:solidFill>
              <a:ea typeface="HG創英角ﾎﾟｯﾌﾟ体" pitchFamily="49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63" y="238125"/>
            <a:ext cx="9145587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公園の役割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51213" name="テキスト ボックス 13"/>
          <p:cNvSpPr txBox="1">
            <a:spLocks noChangeArrowheads="1"/>
          </p:cNvSpPr>
          <p:nvPr/>
        </p:nvSpPr>
        <p:spPr bwMode="auto">
          <a:xfrm>
            <a:off x="5076825" y="303212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くうかん</a:t>
            </a:r>
          </a:p>
        </p:txBody>
      </p:sp>
      <p:sp>
        <p:nvSpPr>
          <p:cNvPr id="51214" name="テキスト ボックス 15"/>
          <p:cNvSpPr txBox="1">
            <a:spLocks noChangeArrowheads="1"/>
          </p:cNvSpPr>
          <p:nvPr/>
        </p:nvSpPr>
        <p:spPr bwMode="auto">
          <a:xfrm>
            <a:off x="1006475" y="4649788"/>
            <a:ext cx="313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007E3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かつどう　　　　　きょてん</a:t>
            </a:r>
          </a:p>
        </p:txBody>
      </p:sp>
      <p:sp>
        <p:nvSpPr>
          <p:cNvPr id="51215" name="テキスト ボックス 18"/>
          <p:cNvSpPr txBox="1">
            <a:spLocks noChangeArrowheads="1"/>
          </p:cNvSpPr>
          <p:nvPr/>
        </p:nvSpPr>
        <p:spPr bwMode="auto">
          <a:xfrm>
            <a:off x="5391150" y="140652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かんきょう　　　　　ほぜん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1550" y="1419225"/>
            <a:ext cx="3136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 err="1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ぼうさい</a:t>
            </a:r>
            <a:r>
              <a:rPr lang="ja-JP" altLang="en-US" b="0" dirty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</a:t>
            </a: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あんぜん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23850" y="1196975"/>
            <a:ext cx="91090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7030A0"/>
                </a:solidFill>
                <a:ea typeface="HG創英角ﾎﾟｯﾌﾟ体" pitchFamily="49" charset="-128"/>
              </a:rPr>
              <a:t>★？？？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850" y="2349500"/>
            <a:ext cx="86407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40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・ひとことで「公園」といっても</a:t>
            </a:r>
            <a:endParaRPr lang="en-US" altLang="ja-JP" sz="4000" b="0" kern="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いろいろな役割があるんだね！</a:t>
            </a:r>
            <a:endParaRPr lang="en-US" altLang="ja-JP" sz="4000" b="0" kern="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endParaRPr lang="en-US" altLang="ja-JP" sz="4000" b="0" kern="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</a:t>
            </a:r>
            <a:r>
              <a:rPr lang="ja-JP" altLang="en-US" sz="4000" b="0" kern="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みんなが公園に行く理由</a:t>
            </a:r>
            <a:r>
              <a:rPr lang="ja-JP" altLang="en-US" sz="40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はなにか</a:t>
            </a:r>
            <a:endParaRPr lang="en-US" altLang="ja-JP" sz="4000" b="0" kern="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40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かんがえてみよう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63" y="238125"/>
            <a:ext cx="9145587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公園の役割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908050"/>
            <a:ext cx="8785225" cy="1368425"/>
          </a:xfrm>
        </p:spPr>
        <p:txBody>
          <a:bodyPr/>
          <a:lstStyle/>
          <a:p>
            <a:pPr eaLnBrk="1" hangingPunct="1"/>
            <a:r>
              <a:rPr lang="ja-JP" altLang="en-US" sz="5400">
                <a:solidFill>
                  <a:srgbClr val="FF0000"/>
                </a:solidFill>
                <a:ea typeface="HG創英角ﾎﾟｯﾌﾟ体" panose="040B0A09000000000000" pitchFamily="49" charset="-128"/>
              </a:rPr>
              <a:t>公園の作り方</a:t>
            </a:r>
            <a:r>
              <a:rPr lang="ja-JP" altLang="en-US" sz="5400">
                <a:solidFill>
                  <a:srgbClr val="0000FF"/>
                </a:solidFill>
                <a:ea typeface="HG創英角ﾎﾟｯﾌﾟ体" panose="040B0A09000000000000" pitchFamily="49" charset="-128"/>
              </a:rPr>
              <a:t>を</a:t>
            </a:r>
          </a:p>
        </p:txBody>
      </p:sp>
      <p:pic>
        <p:nvPicPr>
          <p:cNvPr id="55299" name="Picture 6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62438"/>
            <a:ext cx="1763713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7" descr="a026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9412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388" y="2276475"/>
            <a:ext cx="87852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0000FF"/>
                </a:solidFill>
                <a:ea typeface="HG創英角ﾎﾟｯﾌﾟ体" pitchFamily="49" charset="-128"/>
              </a:rPr>
              <a:t>おしえて！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4925" y="1484313"/>
            <a:ext cx="91090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　</a:t>
            </a:r>
            <a:r>
              <a:rPr lang="en-US" altLang="ja-JP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1.</a:t>
            </a:r>
            <a:r>
              <a:rPr lang="ja-JP" altLang="en-US" sz="5400" b="0" kern="0" dirty="0">
                <a:solidFill>
                  <a:srgbClr val="002060"/>
                </a:solidFill>
                <a:latin typeface="+mn-lt"/>
                <a:ea typeface="HG創英角ﾎﾟｯﾌﾟ体" pitchFamily="49" charset="-128"/>
              </a:rPr>
              <a:t>行政がつくる</a:t>
            </a:r>
            <a:endParaRPr lang="en-US" altLang="ja-JP" sz="5400" b="0" kern="0" dirty="0">
              <a:solidFill>
                <a:srgbClr val="002060"/>
              </a:solidFill>
              <a:latin typeface="+mn-lt"/>
              <a:ea typeface="HG創英角ﾎﾟｯﾌﾟ体" pitchFamily="49" charset="-128"/>
            </a:endParaRPr>
          </a:p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002060"/>
                </a:solidFill>
                <a:latin typeface="+mn-lt"/>
                <a:ea typeface="HG創英角ﾎﾟｯﾌﾟ体" pitchFamily="49" charset="-128"/>
              </a:rPr>
              <a:t>　　（市役所  </a:t>
            </a:r>
            <a:r>
              <a:rPr lang="ja-JP" altLang="en-US" b="0" kern="0" dirty="0">
                <a:solidFill>
                  <a:srgbClr val="002060"/>
                </a:solidFill>
                <a:latin typeface="+mn-lt"/>
                <a:ea typeface="HG創英角ﾎﾟｯﾌﾟ体" pitchFamily="49" charset="-128"/>
              </a:rPr>
              <a:t>など</a:t>
            </a:r>
            <a:r>
              <a:rPr lang="ja-JP" altLang="en-US" sz="5400" b="0" kern="0" dirty="0">
                <a:solidFill>
                  <a:srgbClr val="002060"/>
                </a:solidFill>
                <a:latin typeface="+mn-lt"/>
                <a:ea typeface="HG創英角ﾎﾟｯﾌﾟ体" pitchFamily="49" charset="-128"/>
              </a:rPr>
              <a:t>）</a:t>
            </a:r>
            <a:endParaRPr lang="en-US" altLang="ja-JP" sz="5400" b="0" kern="0" dirty="0">
              <a:solidFill>
                <a:srgbClr val="002060"/>
              </a:solidFill>
              <a:latin typeface="+mn-lt"/>
              <a:ea typeface="HG創英角ﾎﾟｯﾌﾟ体" pitchFamily="49" charset="-128"/>
            </a:endParaRPr>
          </a:p>
          <a:p>
            <a:pPr algn="l" eaLnBrk="1" hangingPunct="1">
              <a:defRPr/>
            </a:pPr>
            <a:endParaRPr lang="en-US" altLang="ja-JP" sz="5400" b="0" kern="0" dirty="0">
              <a:solidFill>
                <a:srgbClr val="002060"/>
              </a:solidFill>
              <a:latin typeface="+mn-lt"/>
              <a:ea typeface="HG創英角ﾎﾟｯﾌﾟ体" pitchFamily="49" charset="-128"/>
            </a:endParaRPr>
          </a:p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002060"/>
                </a:solidFill>
                <a:latin typeface="+mn-lt"/>
                <a:ea typeface="HG創英角ﾎﾟｯﾌﾟ体" pitchFamily="49" charset="-128"/>
              </a:rPr>
              <a:t>　</a:t>
            </a:r>
            <a:r>
              <a:rPr lang="en-US" altLang="ja-JP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2.</a:t>
            </a:r>
            <a:r>
              <a:rPr lang="ja-JP" altLang="en-US" sz="5400" b="0" kern="0" dirty="0">
                <a:solidFill>
                  <a:srgbClr val="002060"/>
                </a:solidFill>
                <a:latin typeface="+mn-lt"/>
                <a:ea typeface="HG創英角ﾎﾟｯﾌﾟ体" pitchFamily="49" charset="-128"/>
              </a:rPr>
              <a:t>地元のみんなでつくる</a:t>
            </a:r>
            <a:endParaRPr lang="en-US" altLang="ja-JP" sz="5400" b="0" kern="0" dirty="0">
              <a:solidFill>
                <a:srgbClr val="002060"/>
              </a:solidFill>
              <a:latin typeface="+mn-lt"/>
              <a:ea typeface="HG創英角ﾎﾟｯﾌﾟ体" pitchFamily="49" charset="-128"/>
            </a:endParaRPr>
          </a:p>
          <a:p>
            <a:pPr algn="l" eaLnBrk="1" hangingPunct="1">
              <a:defRPr/>
            </a:pPr>
            <a:endParaRPr lang="en-US" altLang="ja-JP" sz="5400" b="0" kern="0" dirty="0">
              <a:solidFill>
                <a:srgbClr val="002060"/>
              </a:solidFill>
              <a:latin typeface="+mn-lt"/>
              <a:ea typeface="HG創英角ﾎﾟｯﾌﾟ体" pitchFamily="49" charset="-128"/>
            </a:endParaRPr>
          </a:p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002060"/>
                </a:solidFill>
                <a:latin typeface="+mn-lt"/>
                <a:ea typeface="HG創英角ﾎﾟｯﾌﾟ体" pitchFamily="49" charset="-128"/>
              </a:rPr>
              <a:t>　</a:t>
            </a:r>
            <a:r>
              <a:rPr lang="en-US" altLang="ja-JP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3</a:t>
            </a:r>
            <a:r>
              <a:rPr lang="en-US" altLang="ja-JP" sz="5400" b="0" kern="0" dirty="0">
                <a:solidFill>
                  <a:srgbClr val="002060"/>
                </a:solidFill>
                <a:latin typeface="+mn-lt"/>
                <a:ea typeface="HG創英角ﾎﾟｯﾌﾟ体" pitchFamily="49" charset="-128"/>
              </a:rPr>
              <a:t>.</a:t>
            </a:r>
            <a:r>
              <a:rPr lang="ja-JP" altLang="en-US" sz="5400" b="0" kern="0" dirty="0">
                <a:solidFill>
                  <a:srgbClr val="002060"/>
                </a:solidFill>
                <a:latin typeface="+mn-lt"/>
                <a:ea typeface="HG創英角ﾎﾟｯﾌﾟ体" pitchFamily="49" charset="-128"/>
              </a:rPr>
              <a:t>その他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4925" y="1484313"/>
            <a:ext cx="91090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　</a:t>
            </a:r>
            <a:r>
              <a:rPr lang="en-US" altLang="ja-JP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1.</a:t>
            </a:r>
            <a:r>
              <a:rPr lang="ja-JP" altLang="en-US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行政がつくる</a:t>
            </a:r>
            <a:endParaRPr lang="en-US" altLang="ja-JP" sz="5400" b="0" kern="0" dirty="0">
              <a:solidFill>
                <a:srgbClr val="002060"/>
              </a:solidFill>
              <a:ea typeface="HG創英角ﾎﾟｯﾌﾟ体" pitchFamily="49" charset="-128"/>
            </a:endParaRPr>
          </a:p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　　（市役所  </a:t>
            </a:r>
            <a:r>
              <a:rPr lang="ja-JP" altLang="en-US" b="0" kern="0" dirty="0">
                <a:solidFill>
                  <a:srgbClr val="002060"/>
                </a:solidFill>
                <a:ea typeface="HG創英角ﾎﾟｯﾌﾟ体" pitchFamily="49" charset="-128"/>
              </a:rPr>
              <a:t>など</a:t>
            </a:r>
            <a:r>
              <a:rPr lang="ja-JP" altLang="en-US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）</a:t>
            </a:r>
            <a:endParaRPr lang="en-US" altLang="ja-JP" sz="5400" b="0" kern="0" dirty="0">
              <a:solidFill>
                <a:srgbClr val="002060"/>
              </a:solidFill>
              <a:ea typeface="HG創英角ﾎﾟｯﾌﾟ体" pitchFamily="49" charset="-128"/>
            </a:endParaRPr>
          </a:p>
          <a:p>
            <a:pPr algn="l" eaLnBrk="1" hangingPunct="1">
              <a:defRPr/>
            </a:pPr>
            <a:endParaRPr lang="en-US" altLang="ja-JP" sz="5400" b="0" kern="0" dirty="0">
              <a:solidFill>
                <a:srgbClr val="002060"/>
              </a:solidFill>
              <a:ea typeface="HG創英角ﾎﾟｯﾌﾟ体" pitchFamily="49" charset="-128"/>
            </a:endParaRPr>
          </a:p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　</a:t>
            </a:r>
            <a:r>
              <a:rPr lang="en-US" altLang="ja-JP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2.</a:t>
            </a:r>
            <a:r>
              <a:rPr lang="ja-JP" altLang="en-US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地元のみんなでつくる</a:t>
            </a:r>
            <a:endParaRPr lang="en-US" altLang="ja-JP" sz="5400" b="0" kern="0" dirty="0">
              <a:solidFill>
                <a:srgbClr val="002060"/>
              </a:solidFill>
              <a:ea typeface="HG創英角ﾎﾟｯﾌﾟ体" pitchFamily="49" charset="-128"/>
            </a:endParaRPr>
          </a:p>
          <a:p>
            <a:pPr algn="l" eaLnBrk="1" hangingPunct="1">
              <a:defRPr/>
            </a:pPr>
            <a:endParaRPr lang="en-US" altLang="ja-JP" sz="5400" b="0" kern="0" dirty="0">
              <a:solidFill>
                <a:srgbClr val="002060"/>
              </a:solidFill>
              <a:ea typeface="HG創英角ﾎﾟｯﾌﾟ体" pitchFamily="49" charset="-128"/>
            </a:endParaRPr>
          </a:p>
          <a:p>
            <a:pPr algn="l" eaLnBrk="1" hangingPunct="1">
              <a:defRPr/>
            </a:pPr>
            <a:r>
              <a:rPr lang="ja-JP" altLang="en-US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　</a:t>
            </a:r>
            <a:r>
              <a:rPr lang="en-US" altLang="ja-JP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3.</a:t>
            </a:r>
            <a:r>
              <a:rPr lang="ja-JP" altLang="en-US" sz="5400" b="0" kern="0" dirty="0">
                <a:solidFill>
                  <a:srgbClr val="002060"/>
                </a:solidFill>
                <a:ea typeface="HG創英角ﾎﾟｯﾌﾟ体" pitchFamily="49" charset="-128"/>
              </a:rPr>
              <a:t>その他</a:t>
            </a:r>
          </a:p>
        </p:txBody>
      </p:sp>
      <p:sp>
        <p:nvSpPr>
          <p:cNvPr id="59395" name="正方形/長方形 1"/>
          <p:cNvSpPr>
            <a:spLocks noChangeArrowheads="1"/>
          </p:cNvSpPr>
          <p:nvPr/>
        </p:nvSpPr>
        <p:spPr bwMode="auto">
          <a:xfrm>
            <a:off x="468313" y="1196975"/>
            <a:ext cx="6191250" cy="1800225"/>
          </a:xfrm>
          <a:prstGeom prst="rect">
            <a:avLst/>
          </a:prstGeom>
          <a:solidFill>
            <a:srgbClr val="FFFF00">
              <a:alpha val="20000"/>
            </a:srgbClr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396" name="正方形/長方形 18"/>
          <p:cNvSpPr>
            <a:spLocks noChangeArrowheads="1"/>
          </p:cNvSpPr>
          <p:nvPr/>
        </p:nvSpPr>
        <p:spPr bwMode="auto">
          <a:xfrm>
            <a:off x="466725" y="3429000"/>
            <a:ext cx="8250238" cy="29527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23850" y="884238"/>
            <a:ext cx="9109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1.</a:t>
            </a:r>
            <a:r>
              <a:rPr lang="ja-JP" altLang="en-US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計画</a:t>
            </a: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（けいかく）</a:t>
            </a:r>
            <a:endParaRPr lang="ja-JP" altLang="en-US" sz="4000" b="0" u="sng" kern="0" dirty="0">
              <a:solidFill>
                <a:srgbClr val="002060"/>
              </a:solidFill>
              <a:ea typeface="HG創英角ﾎﾟｯﾌﾟ体" pitchFamily="49" charset="-128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23850" y="1989138"/>
            <a:ext cx="8640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ts val="4700"/>
              </a:lnSpc>
              <a:defRPr/>
            </a:pPr>
            <a:r>
              <a:rPr lang="ja-JP" altLang="en-US" sz="36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・どこに、どんな公園を作る？</a:t>
            </a:r>
            <a:endParaRPr lang="en-US" altLang="ja-JP" sz="36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lnSpc>
                <a:spcPts val="4700"/>
              </a:lnSpc>
              <a:defRPr/>
            </a:pPr>
            <a:r>
              <a:rPr lang="ja-JP" altLang="en-US" sz="3600" b="0" kern="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</a:t>
            </a:r>
            <a:r>
              <a:rPr lang="ja-JP" altLang="en-US" sz="3600" b="0" u="sng" kern="0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まちづくりの計画</a:t>
            </a:r>
            <a:r>
              <a:rPr lang="ja-JP" altLang="en-US" sz="36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はあるかな？</a:t>
            </a:r>
            <a:endParaRPr lang="en-US" altLang="ja-JP" sz="36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lnSpc>
                <a:spcPts val="4700"/>
              </a:lnSpc>
              <a:defRPr/>
            </a:pPr>
            <a:r>
              <a:rPr lang="ja-JP" altLang="en-US" sz="36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・利用者はどれくらい？</a:t>
            </a:r>
            <a:endParaRPr lang="en-US" altLang="ja-JP" sz="36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lnSpc>
                <a:spcPts val="4700"/>
              </a:lnSpc>
              <a:defRPr/>
            </a:pPr>
            <a:r>
              <a:rPr lang="ja-JP" altLang="en-US" sz="36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・いつごろ、どうやって作る？</a:t>
            </a:r>
            <a:endParaRPr lang="en-US" altLang="ja-JP" sz="36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lnSpc>
                <a:spcPts val="4700"/>
              </a:lnSpc>
              <a:defRPr/>
            </a:pPr>
            <a:r>
              <a:rPr lang="ja-JP" altLang="en-US" sz="36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・お金はどうする？</a:t>
            </a:r>
          </a:p>
        </p:txBody>
      </p:sp>
      <p:sp>
        <p:nvSpPr>
          <p:cNvPr id="23" name="角丸四角形吹き出し 22"/>
          <p:cNvSpPr/>
          <p:nvPr/>
        </p:nvSpPr>
        <p:spPr bwMode="auto">
          <a:xfrm>
            <a:off x="323850" y="5013325"/>
            <a:ext cx="5688013" cy="1541463"/>
          </a:xfrm>
          <a:prstGeom prst="wedgeRoundRectCallout">
            <a:avLst>
              <a:gd name="adj1" fmla="val 63678"/>
              <a:gd name="adj2" fmla="val 7567"/>
              <a:gd name="adj3" fmla="val 16667"/>
            </a:avLst>
          </a:prstGeom>
          <a:solidFill>
            <a:srgbClr val="99FF66">
              <a:alpha val="30000"/>
            </a:srgbClr>
          </a:solidFill>
          <a:ln w="57150">
            <a:solidFill>
              <a:srgbClr val="007E3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まちづくりの計画</a:t>
            </a: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のことを</a:t>
            </a:r>
            <a:endParaRPr lang="en-US" altLang="ja-JP" sz="2800" b="0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都市計画（としけいかく）</a:t>
            </a: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って</a:t>
            </a:r>
            <a:endParaRPr lang="en-US" altLang="ja-JP" sz="28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いうんだって！</a:t>
            </a:r>
          </a:p>
        </p:txBody>
      </p:sp>
      <p:pic>
        <p:nvPicPr>
          <p:cNvPr id="61445" name="Picture 6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471011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4454525"/>
            <a:ext cx="30638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8650"/>
            <a:ext cx="3073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022475"/>
            <a:ext cx="30876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92313"/>
            <a:ext cx="30765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261938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いろいろな公園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11188" y="620713"/>
            <a:ext cx="7913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</a:rPr>
              <a:t>  </a:t>
            </a: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  <a:cs typeface="Arial" panose="020B0604020202020204" pitchFamily="34" charset="0"/>
              </a:rPr>
              <a:t>？？  みんなの身の回りには、</a:t>
            </a:r>
            <a:endParaRPr lang="en-US" altLang="ja-JP" sz="3600" b="0" u="sng" kern="0" dirty="0">
              <a:solidFill>
                <a:schemeClr val="accent6">
                  <a:lumMod val="50000"/>
                </a:schemeClr>
              </a:solidFill>
              <a:ea typeface="HG創英角ﾎﾟｯﾌﾟ体" pitchFamily="49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  <a:cs typeface="Arial" panose="020B0604020202020204" pitchFamily="34" charset="0"/>
              </a:rPr>
              <a:t>どんな公園があるかな  ？？</a:t>
            </a:r>
          </a:p>
        </p:txBody>
      </p:sp>
      <p:sp>
        <p:nvSpPr>
          <p:cNvPr id="8200" name="正方形/長方形 2"/>
          <p:cNvSpPr>
            <a:spLocks noChangeArrowheads="1"/>
          </p:cNvSpPr>
          <p:nvPr/>
        </p:nvSpPr>
        <p:spPr bwMode="auto">
          <a:xfrm>
            <a:off x="611188" y="2022475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201" name="正方形/長方形 14"/>
          <p:cNvSpPr>
            <a:spLocks noChangeArrowheads="1"/>
          </p:cNvSpPr>
          <p:nvPr/>
        </p:nvSpPr>
        <p:spPr bwMode="auto">
          <a:xfrm>
            <a:off x="5500688" y="4489450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202" name="正方形/長方形 15"/>
          <p:cNvSpPr>
            <a:spLocks noChangeArrowheads="1"/>
          </p:cNvSpPr>
          <p:nvPr/>
        </p:nvSpPr>
        <p:spPr bwMode="auto">
          <a:xfrm>
            <a:off x="5500688" y="2000250"/>
            <a:ext cx="30241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203" name="正方形/長方形 18"/>
          <p:cNvSpPr>
            <a:spLocks noChangeArrowheads="1"/>
          </p:cNvSpPr>
          <p:nvPr/>
        </p:nvSpPr>
        <p:spPr bwMode="auto">
          <a:xfrm>
            <a:off x="611188" y="4465638"/>
            <a:ext cx="30241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204" name="正方形/長方形 13"/>
          <p:cNvSpPr>
            <a:spLocks noChangeArrowheads="1"/>
          </p:cNvSpPr>
          <p:nvPr/>
        </p:nvSpPr>
        <p:spPr bwMode="auto">
          <a:xfrm>
            <a:off x="3051175" y="3257550"/>
            <a:ext cx="30241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205" name="テキスト ボックス 1"/>
          <p:cNvSpPr txBox="1">
            <a:spLocks noChangeArrowheads="1"/>
          </p:cNvSpPr>
          <p:nvPr/>
        </p:nvSpPr>
        <p:spPr bwMode="auto">
          <a:xfrm>
            <a:off x="1128713" y="3698875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街区公園</a:t>
            </a:r>
          </a:p>
        </p:txBody>
      </p:sp>
      <p:sp>
        <p:nvSpPr>
          <p:cNvPr id="8206" name="テキスト ボックス 19"/>
          <p:cNvSpPr txBox="1">
            <a:spLocks noChangeArrowheads="1"/>
          </p:cNvSpPr>
          <p:nvPr/>
        </p:nvSpPr>
        <p:spPr bwMode="auto">
          <a:xfrm>
            <a:off x="6113463" y="373221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防災公園</a:t>
            </a:r>
          </a:p>
        </p:txBody>
      </p:sp>
      <p:sp>
        <p:nvSpPr>
          <p:cNvPr id="8207" name="テキスト ボックス 22"/>
          <p:cNvSpPr txBox="1">
            <a:spLocks noChangeArrowheads="1"/>
          </p:cNvSpPr>
          <p:nvPr/>
        </p:nvSpPr>
        <p:spPr bwMode="auto">
          <a:xfrm>
            <a:off x="1165225" y="6148388"/>
            <a:ext cx="1916113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風致公園</a:t>
            </a:r>
          </a:p>
        </p:txBody>
      </p:sp>
      <p:sp>
        <p:nvSpPr>
          <p:cNvPr id="8208" name="テキスト ボックス 23"/>
          <p:cNvSpPr txBox="1">
            <a:spLocks noChangeArrowheads="1"/>
          </p:cNvSpPr>
          <p:nvPr/>
        </p:nvSpPr>
        <p:spPr bwMode="auto">
          <a:xfrm>
            <a:off x="6113463" y="6156325"/>
            <a:ext cx="1914525" cy="5857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運動公園</a:t>
            </a:r>
          </a:p>
        </p:txBody>
      </p:sp>
      <p:pic>
        <p:nvPicPr>
          <p:cNvPr id="8209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144838"/>
            <a:ext cx="30765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テキスト ボックス 24"/>
          <p:cNvSpPr txBox="1">
            <a:spLocks noChangeArrowheads="1"/>
          </p:cNvSpPr>
          <p:nvPr/>
        </p:nvSpPr>
        <p:spPr bwMode="auto">
          <a:xfrm>
            <a:off x="3635375" y="493236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広域公園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グループ化 1"/>
          <p:cNvGrpSpPr>
            <a:grpSpLocks/>
          </p:cNvGrpSpPr>
          <p:nvPr/>
        </p:nvGrpSpPr>
        <p:grpSpPr bwMode="auto">
          <a:xfrm>
            <a:off x="463550" y="2116138"/>
            <a:ext cx="5864225" cy="4368800"/>
            <a:chOff x="250825" y="2228850"/>
            <a:chExt cx="6084888" cy="4457700"/>
          </a:xfrm>
        </p:grpSpPr>
        <p:pic>
          <p:nvPicPr>
            <p:cNvPr id="63497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228850"/>
              <a:ext cx="6084888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8" name="正方形/長方形 16"/>
            <p:cNvSpPr>
              <a:spLocks noChangeArrowheads="1"/>
            </p:cNvSpPr>
            <p:nvPr/>
          </p:nvSpPr>
          <p:spPr bwMode="auto">
            <a:xfrm>
              <a:off x="401638" y="2228850"/>
              <a:ext cx="4171950" cy="5651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E3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800">
                  <a:solidFill>
                    <a:srgbClr val="00B05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都市計画のイメージ</a:t>
              </a: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71488" y="1052513"/>
            <a:ext cx="9109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1.</a:t>
            </a:r>
            <a:r>
              <a:rPr lang="ja-JP" altLang="en-US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計画</a:t>
            </a: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（けいかく）</a:t>
            </a:r>
            <a:endParaRPr lang="ja-JP" altLang="en-US" sz="4000" b="0" u="sng" kern="0" dirty="0">
              <a:solidFill>
                <a:schemeClr val="accent1">
                  <a:lumMod val="50000"/>
                </a:schemeClr>
              </a:solidFill>
              <a:ea typeface="HG創英角ﾎﾟｯﾌﾟ体" pitchFamily="49" charset="-128"/>
            </a:endParaRPr>
          </a:p>
        </p:txBody>
      </p:sp>
      <p:sp>
        <p:nvSpPr>
          <p:cNvPr id="63492" name="正方形/長方形 3"/>
          <p:cNvSpPr>
            <a:spLocks noChangeArrowheads="1"/>
          </p:cNvSpPr>
          <p:nvPr/>
        </p:nvSpPr>
        <p:spPr bwMode="auto">
          <a:xfrm>
            <a:off x="5219700" y="2109788"/>
            <a:ext cx="1655763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3493" name="Picture 7" descr="a026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5172075"/>
            <a:ext cx="16398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角丸四角形吹き出し 18"/>
          <p:cNvSpPr/>
          <p:nvPr/>
        </p:nvSpPr>
        <p:spPr bwMode="auto">
          <a:xfrm>
            <a:off x="4637088" y="1989138"/>
            <a:ext cx="4327525" cy="3054350"/>
          </a:xfrm>
          <a:prstGeom prst="wedgeRoundRectCallout">
            <a:avLst>
              <a:gd name="adj1" fmla="val -696"/>
              <a:gd name="adj2" fmla="val 78123"/>
              <a:gd name="adj3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rgbClr val="007E3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ts val="40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みんなの住んでるまちには</a:t>
            </a:r>
            <a:endParaRPr lang="en-US" altLang="ja-JP" sz="2400" b="0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lnSpc>
                <a:spcPts val="4000"/>
              </a:lnSpc>
              <a:spcBef>
                <a:spcPct val="50000"/>
              </a:spcBef>
              <a:defRPr/>
            </a:pPr>
            <a:r>
              <a:rPr lang="ja-JP" altLang="en-US" sz="2400" b="0" u="sng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都市計画</a:t>
            </a:r>
            <a:r>
              <a:rPr lang="ja-JP" altLang="en-US" sz="24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というまちづくりの</a:t>
            </a:r>
            <a:endParaRPr lang="en-US" altLang="ja-JP" sz="24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lnSpc>
                <a:spcPts val="40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ルールや目標があるんだよ。</a:t>
            </a:r>
            <a:endParaRPr lang="en-US" altLang="ja-JP" sz="24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63496" name="テキスト ボックス 1"/>
          <p:cNvSpPr txBox="1">
            <a:spLocks noChangeArrowheads="1"/>
          </p:cNvSpPr>
          <p:nvPr/>
        </p:nvSpPr>
        <p:spPr bwMode="auto">
          <a:xfrm>
            <a:off x="4864100" y="3071813"/>
            <a:ext cx="1655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としけいかく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95288" y="890588"/>
            <a:ext cx="9109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1.</a:t>
            </a:r>
            <a:r>
              <a:rPr lang="ja-JP" altLang="en-US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計画</a:t>
            </a: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（けいかく）</a:t>
            </a:r>
            <a:endParaRPr lang="ja-JP" altLang="en-US" sz="4000" b="0" u="sng" kern="0" dirty="0">
              <a:solidFill>
                <a:schemeClr val="accent1">
                  <a:lumMod val="50000"/>
                </a:schemeClr>
              </a:solidFill>
              <a:ea typeface="HG創英角ﾎﾟｯﾌﾟ体" pitchFamily="49" charset="-128"/>
            </a:endParaRPr>
          </a:p>
        </p:txBody>
      </p:sp>
      <p:pic>
        <p:nvPicPr>
          <p:cNvPr id="65539" name="Picture 6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919663"/>
            <a:ext cx="141763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雲形吹き出し 11"/>
          <p:cNvSpPr/>
          <p:nvPr/>
        </p:nvSpPr>
        <p:spPr bwMode="auto">
          <a:xfrm>
            <a:off x="322263" y="4543425"/>
            <a:ext cx="3536950" cy="1746250"/>
          </a:xfrm>
          <a:prstGeom prst="cloudCallout">
            <a:avLst>
              <a:gd name="adj1" fmla="val 55039"/>
              <a:gd name="adj2" fmla="val 28747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こまっている地区</a:t>
            </a:r>
            <a:r>
              <a:rPr lang="ja-JP" altLang="en-US" sz="2400" b="0" dirty="0">
                <a:latin typeface="HGS創英角ﾎﾟｯﾌﾟ体" pitchFamily="50" charset="-128"/>
                <a:ea typeface="HGS創英角ﾎﾟｯﾌﾟ体" pitchFamily="50" charset="-128"/>
              </a:rPr>
              <a:t>を  </a:t>
            </a:r>
            <a:endParaRPr lang="en-US" altLang="ja-JP" sz="2400" b="0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latin typeface="HGS創英角ﾎﾟｯﾌﾟ体" pitchFamily="50" charset="-128"/>
                <a:ea typeface="HGS創英角ﾎﾟｯﾌﾟ体" pitchFamily="50" charset="-128"/>
              </a:rPr>
              <a:t>    早くつくってあげたいな</a:t>
            </a:r>
          </a:p>
        </p:txBody>
      </p:sp>
      <p:sp>
        <p:nvSpPr>
          <p:cNvPr id="14" name="雲形吹き出し 13"/>
          <p:cNvSpPr/>
          <p:nvPr/>
        </p:nvSpPr>
        <p:spPr bwMode="auto">
          <a:xfrm>
            <a:off x="5386388" y="4284663"/>
            <a:ext cx="3343275" cy="1828800"/>
          </a:xfrm>
          <a:prstGeom prst="cloudCallout">
            <a:avLst>
              <a:gd name="adj1" fmla="val -52779"/>
              <a:gd name="adj2" fmla="val 42431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latin typeface="HGS創英角ﾎﾟｯﾌﾟ体" pitchFamily="50" charset="-128"/>
                <a:ea typeface="HGS創英角ﾎﾟｯﾌﾟ体" pitchFamily="50" charset="-128"/>
              </a:rPr>
              <a:t>　近くに</a:t>
            </a:r>
            <a:r>
              <a:rPr lang="ja-JP" altLang="en-US" sz="2400" b="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避難所</a:t>
            </a:r>
            <a:r>
              <a:rPr lang="ja-JP" altLang="en-US" sz="2400" b="0" dirty="0">
                <a:latin typeface="HGS創英角ﾎﾟｯﾌﾟ体" pitchFamily="50" charset="-128"/>
                <a:ea typeface="HGS創英角ﾎﾟｯﾌﾟ体" pitchFamily="50" charset="-128"/>
              </a:rPr>
              <a:t>って</a:t>
            </a:r>
            <a:endParaRPr lang="en-US" altLang="ja-JP" sz="2400" b="0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latin typeface="HGS創英角ﾎﾟｯﾌﾟ体" pitchFamily="50" charset="-128"/>
                <a:ea typeface="HGS創英角ﾎﾟｯﾌﾟ体" pitchFamily="50" charset="-128"/>
              </a:rPr>
              <a:t>あったかな？</a:t>
            </a:r>
          </a:p>
        </p:txBody>
      </p:sp>
      <p:sp>
        <p:nvSpPr>
          <p:cNvPr id="2" name="雲形吹き出し 1"/>
          <p:cNvSpPr/>
          <p:nvPr/>
        </p:nvSpPr>
        <p:spPr bwMode="auto">
          <a:xfrm>
            <a:off x="469900" y="3141663"/>
            <a:ext cx="3425825" cy="1446212"/>
          </a:xfrm>
          <a:prstGeom prst="cloudCallout">
            <a:avLst>
              <a:gd name="adj1" fmla="val 52468"/>
              <a:gd name="adj2" fmla="val 62170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latin typeface="HGS創英角ﾎﾟｯﾌﾟ体" pitchFamily="50" charset="-128"/>
                <a:ea typeface="HGS創英角ﾎﾟｯﾌﾟ体" pitchFamily="50" charset="-128"/>
              </a:rPr>
              <a:t>    大きい公園を作ると</a:t>
            </a:r>
            <a:endParaRPr lang="en-US" altLang="ja-JP" sz="2400" b="0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 お金</a:t>
            </a:r>
            <a:r>
              <a:rPr lang="ja-JP" altLang="en-US" sz="2400" b="0" dirty="0">
                <a:latin typeface="HGS創英角ﾎﾟｯﾌﾟ体" pitchFamily="50" charset="-128"/>
                <a:ea typeface="HGS創英角ﾎﾟｯﾌﾟ体" pitchFamily="50" charset="-128"/>
              </a:rPr>
              <a:t>がかかるよね</a:t>
            </a:r>
            <a:endParaRPr lang="en-US" altLang="ja-JP" sz="2400" b="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3" name="雲形吹き出し 12"/>
          <p:cNvSpPr/>
          <p:nvPr/>
        </p:nvSpPr>
        <p:spPr bwMode="auto">
          <a:xfrm>
            <a:off x="4797425" y="3019425"/>
            <a:ext cx="3556000" cy="1452563"/>
          </a:xfrm>
          <a:prstGeom prst="cloudCallout">
            <a:avLst>
              <a:gd name="adj1" fmla="val -45291"/>
              <a:gd name="adj2" fmla="val 89868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住宅地の近く</a:t>
            </a:r>
            <a:r>
              <a:rPr lang="ja-JP" altLang="en-US" sz="2400" b="0" dirty="0">
                <a:latin typeface="HGS創英角ﾎﾟｯﾌﾟ体" pitchFamily="50" charset="-128"/>
                <a:ea typeface="HGS創英角ﾎﾟｯﾌﾟ体" pitchFamily="50" charset="-128"/>
              </a:rPr>
              <a:t>に</a:t>
            </a:r>
            <a:endParaRPr lang="en-US" altLang="ja-JP" sz="2400" b="0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latin typeface="HGS創英角ﾎﾟｯﾌﾟ体" pitchFamily="50" charset="-128"/>
                <a:ea typeface="HGS創英角ﾎﾟｯﾌﾟ体" pitchFamily="50" charset="-128"/>
              </a:rPr>
              <a:t>あるといいよね</a:t>
            </a:r>
          </a:p>
        </p:txBody>
      </p:sp>
      <p:sp>
        <p:nvSpPr>
          <p:cNvPr id="15" name="雲形吹き出し 14"/>
          <p:cNvSpPr/>
          <p:nvPr/>
        </p:nvSpPr>
        <p:spPr bwMode="auto">
          <a:xfrm>
            <a:off x="2068513" y="1941513"/>
            <a:ext cx="4608512" cy="1347787"/>
          </a:xfrm>
          <a:prstGeom prst="cloudCallout">
            <a:avLst>
              <a:gd name="adj1" fmla="val 4725"/>
              <a:gd name="adj2" fmla="val 153827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土地</a:t>
            </a:r>
            <a:r>
              <a:rPr lang="ja-JP" altLang="en-US" sz="2400" b="0" dirty="0">
                <a:latin typeface="HGS創英角ﾎﾟｯﾌﾟ体" pitchFamily="50" charset="-128"/>
                <a:ea typeface="HGS創英角ﾎﾟｯﾌﾟ体" pitchFamily="50" charset="-128"/>
              </a:rPr>
              <a:t>はどうしよう？</a:t>
            </a:r>
            <a:endParaRPr lang="en-US" altLang="ja-JP" sz="2400" b="0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b="0" dirty="0">
                <a:latin typeface="HGS創英角ﾎﾟｯﾌﾟ体" pitchFamily="50" charset="-128"/>
                <a:ea typeface="HGS創英角ﾎﾟｯﾌﾟ体" pitchFamily="50" charset="-128"/>
              </a:rPr>
              <a:t>だれか 売ってくれるかな？</a:t>
            </a:r>
            <a:endParaRPr lang="en-US" altLang="ja-JP" sz="2400" b="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65546" name="テキスト ボックス 10"/>
          <p:cNvSpPr txBox="1">
            <a:spLocks noChangeArrowheads="1"/>
          </p:cNvSpPr>
          <p:nvPr/>
        </p:nvSpPr>
        <p:spPr bwMode="auto">
          <a:xfrm>
            <a:off x="6705600" y="4408488"/>
            <a:ext cx="1655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</a:t>
            </a:r>
            <a:r>
              <a:rPr lang="ja-JP" altLang="en-US" sz="1400" b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なんじ</a:t>
            </a:r>
            <a:r>
              <a:rPr lang="ja-JP" altLang="en-US" sz="1600" b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ょ</a:t>
            </a:r>
          </a:p>
        </p:txBody>
      </p:sp>
      <p:sp>
        <p:nvSpPr>
          <p:cNvPr id="65547" name="テキスト ボックス 16"/>
          <p:cNvSpPr txBox="1">
            <a:spLocks noChangeArrowheads="1"/>
          </p:cNvSpPr>
          <p:nvPr/>
        </p:nvSpPr>
        <p:spPr bwMode="auto">
          <a:xfrm>
            <a:off x="5313363" y="3005138"/>
            <a:ext cx="165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じゅうたくち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7343775" y="4679950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せっけい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65600" y="4675188"/>
            <a:ext cx="1800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そくりょう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88" y="1069975"/>
            <a:ext cx="9109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2.</a:t>
            </a:r>
            <a:r>
              <a:rPr lang="ja-JP" altLang="en-US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行程</a:t>
            </a: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（こうてい）</a:t>
            </a:r>
            <a:endParaRPr lang="ja-JP" altLang="en-US" sz="4000" b="0" u="sng" kern="0" dirty="0">
              <a:solidFill>
                <a:schemeClr val="accent1">
                  <a:lumMod val="50000"/>
                </a:schemeClr>
              </a:solidFill>
              <a:ea typeface="HG創英角ﾎﾟｯﾌﾟ体" pitchFamily="49" charset="-128"/>
            </a:endParaRPr>
          </a:p>
        </p:txBody>
      </p:sp>
      <p:pic>
        <p:nvPicPr>
          <p:cNvPr id="67589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527300"/>
            <a:ext cx="245268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2771775"/>
            <a:ext cx="22034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右矢印 1"/>
          <p:cNvSpPr>
            <a:spLocks noChangeArrowheads="1"/>
          </p:cNvSpPr>
          <p:nvPr/>
        </p:nvSpPr>
        <p:spPr bwMode="auto">
          <a:xfrm>
            <a:off x="2663825" y="3559175"/>
            <a:ext cx="371475" cy="612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7592" name="右矢印 13"/>
          <p:cNvSpPr>
            <a:spLocks noChangeArrowheads="1"/>
          </p:cNvSpPr>
          <p:nvPr/>
        </p:nvSpPr>
        <p:spPr bwMode="auto">
          <a:xfrm>
            <a:off x="5986463" y="3529013"/>
            <a:ext cx="371475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350" y="4775200"/>
            <a:ext cx="31067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①調査・検討</a:t>
            </a:r>
            <a:r>
              <a:rPr lang="ja-JP" altLang="en-US" sz="28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28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609975" y="4784725"/>
            <a:ext cx="19256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②測量</a:t>
            </a:r>
            <a:r>
              <a:rPr lang="ja-JP" altLang="en-US" sz="28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28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7019925" y="4775200"/>
            <a:ext cx="15922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③設計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7596" name="正方形/長方形 18"/>
          <p:cNvSpPr>
            <a:spLocks noChangeArrowheads="1"/>
          </p:cNvSpPr>
          <p:nvPr/>
        </p:nvSpPr>
        <p:spPr bwMode="auto">
          <a:xfrm>
            <a:off x="3170238" y="2584450"/>
            <a:ext cx="5632450" cy="29527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7525" y="4695825"/>
            <a:ext cx="28400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ちょうさ・けんとう</a:t>
            </a:r>
          </a:p>
        </p:txBody>
      </p:sp>
      <p:pic>
        <p:nvPicPr>
          <p:cNvPr id="6759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84450"/>
            <a:ext cx="211931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88" y="1069975"/>
            <a:ext cx="9109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2.</a:t>
            </a:r>
            <a:r>
              <a:rPr lang="ja-JP" altLang="en-US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行程</a:t>
            </a: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（こうてい）</a:t>
            </a:r>
            <a:endParaRPr lang="ja-JP" altLang="en-US" sz="4000" b="0" u="sng" kern="0" dirty="0">
              <a:solidFill>
                <a:schemeClr val="accent1">
                  <a:lumMod val="50000"/>
                </a:schemeClr>
              </a:solidFill>
              <a:ea typeface="HG創英角ﾎﾟｯﾌﾟ体" pitchFamily="49" charset="-128"/>
            </a:endParaRPr>
          </a:p>
        </p:txBody>
      </p:sp>
      <p:pic>
        <p:nvPicPr>
          <p:cNvPr id="6963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84450"/>
            <a:ext cx="211931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527300"/>
            <a:ext cx="245268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2771775"/>
            <a:ext cx="22034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右矢印 1"/>
          <p:cNvSpPr>
            <a:spLocks noChangeArrowheads="1"/>
          </p:cNvSpPr>
          <p:nvPr/>
        </p:nvSpPr>
        <p:spPr bwMode="auto">
          <a:xfrm>
            <a:off x="2663825" y="3559175"/>
            <a:ext cx="371475" cy="612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9639" name="右矢印 13"/>
          <p:cNvSpPr>
            <a:spLocks noChangeArrowheads="1"/>
          </p:cNvSpPr>
          <p:nvPr/>
        </p:nvSpPr>
        <p:spPr bwMode="auto">
          <a:xfrm>
            <a:off x="5986463" y="3529013"/>
            <a:ext cx="371475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65600" y="4675188"/>
            <a:ext cx="1800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そくりょう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609975" y="4784725"/>
            <a:ext cx="19256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②測量</a:t>
            </a:r>
            <a:r>
              <a:rPr lang="ja-JP" altLang="en-US" sz="28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28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7019925" y="4775200"/>
            <a:ext cx="15922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③設計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343775" y="4679950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せっけい</a:t>
            </a:r>
          </a:p>
        </p:txBody>
      </p:sp>
      <p:sp>
        <p:nvSpPr>
          <p:cNvPr id="69645" name="正方形/長方形 18"/>
          <p:cNvSpPr>
            <a:spLocks noChangeArrowheads="1"/>
          </p:cNvSpPr>
          <p:nvPr/>
        </p:nvSpPr>
        <p:spPr bwMode="auto">
          <a:xfrm>
            <a:off x="6542088" y="2695575"/>
            <a:ext cx="2290762" cy="29527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7525" y="4695825"/>
            <a:ext cx="28400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ちょうさ・けんとう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350" y="4775200"/>
            <a:ext cx="31067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①調査・検討</a:t>
            </a:r>
            <a:r>
              <a:rPr lang="ja-JP" altLang="en-US" sz="28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28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88" y="1069975"/>
            <a:ext cx="9109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2.</a:t>
            </a:r>
            <a:r>
              <a:rPr lang="ja-JP" altLang="en-US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行程</a:t>
            </a: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（こうてい）</a:t>
            </a:r>
            <a:endParaRPr lang="ja-JP" altLang="en-US" sz="4000" b="0" u="sng" kern="0" dirty="0">
              <a:solidFill>
                <a:schemeClr val="accent1">
                  <a:lumMod val="50000"/>
                </a:schemeClr>
              </a:solidFill>
              <a:ea typeface="HG創英角ﾎﾟｯﾌﾟ体" pitchFamily="49" charset="-128"/>
            </a:endParaRPr>
          </a:p>
        </p:txBody>
      </p:sp>
      <p:pic>
        <p:nvPicPr>
          <p:cNvPr id="7168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84450"/>
            <a:ext cx="211931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527300"/>
            <a:ext cx="245268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2771775"/>
            <a:ext cx="22034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右矢印 1"/>
          <p:cNvSpPr>
            <a:spLocks noChangeArrowheads="1"/>
          </p:cNvSpPr>
          <p:nvPr/>
        </p:nvSpPr>
        <p:spPr bwMode="auto">
          <a:xfrm>
            <a:off x="2663825" y="3559175"/>
            <a:ext cx="371475" cy="612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1687" name="右矢印 13"/>
          <p:cNvSpPr>
            <a:spLocks noChangeArrowheads="1"/>
          </p:cNvSpPr>
          <p:nvPr/>
        </p:nvSpPr>
        <p:spPr bwMode="auto">
          <a:xfrm>
            <a:off x="5986463" y="3529013"/>
            <a:ext cx="371475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65600" y="4675188"/>
            <a:ext cx="1800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そくりょう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609975" y="4784725"/>
            <a:ext cx="19256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②測量</a:t>
            </a:r>
            <a:r>
              <a:rPr lang="ja-JP" altLang="en-US" sz="28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28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7019925" y="4775200"/>
            <a:ext cx="15922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③設計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343775" y="4679950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せっけい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7525" y="4695825"/>
            <a:ext cx="28400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ちょうさ・けんとう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350" y="4775200"/>
            <a:ext cx="31067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①調査・検討</a:t>
            </a:r>
            <a:r>
              <a:rPr lang="ja-JP" altLang="en-US" sz="28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28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60363" y="1044575"/>
            <a:ext cx="9109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2.</a:t>
            </a:r>
            <a:r>
              <a:rPr lang="ja-JP" altLang="en-US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行程</a:t>
            </a: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（こうてい）</a:t>
            </a:r>
            <a:endParaRPr lang="ja-JP" altLang="en-US" sz="4000" b="0" u="sng" kern="0" dirty="0">
              <a:solidFill>
                <a:schemeClr val="accent1">
                  <a:lumMod val="50000"/>
                </a:schemeClr>
              </a:solidFill>
              <a:ea typeface="HG創英角ﾎﾟｯﾌﾟ体" pitchFamily="49" charset="-128"/>
            </a:endParaRPr>
          </a:p>
        </p:txBody>
      </p:sp>
      <p:pic>
        <p:nvPicPr>
          <p:cNvPr id="737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157538"/>
            <a:ext cx="24193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754313"/>
            <a:ext cx="24622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105150"/>
            <a:ext cx="23764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右矢印 1"/>
          <p:cNvSpPr>
            <a:spLocks noChangeArrowheads="1"/>
          </p:cNvSpPr>
          <p:nvPr/>
        </p:nvSpPr>
        <p:spPr bwMode="auto">
          <a:xfrm>
            <a:off x="2841625" y="3560763"/>
            <a:ext cx="387350" cy="6461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3735" name="右矢印 13"/>
          <p:cNvSpPr>
            <a:spLocks noChangeArrowheads="1"/>
          </p:cNvSpPr>
          <p:nvPr/>
        </p:nvSpPr>
        <p:spPr bwMode="auto">
          <a:xfrm>
            <a:off x="5805488" y="3560763"/>
            <a:ext cx="387350" cy="644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07988" y="5195888"/>
            <a:ext cx="2471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28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④説明会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492500" y="5195888"/>
            <a:ext cx="26066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⑤用地買収　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770688" y="5195888"/>
            <a:ext cx="1549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⑥工事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20763" y="5065713"/>
            <a:ext cx="1800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せつめいかい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14788" y="5083175"/>
            <a:ext cx="2178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ようち</a:t>
            </a:r>
            <a:r>
              <a:rPr lang="ja-JP" altLang="en-US" b="0" dirty="0" err="1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ば</a:t>
            </a: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いしゅう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32650" y="5065713"/>
            <a:ext cx="1800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こうじ</a:t>
            </a:r>
          </a:p>
        </p:txBody>
      </p:sp>
      <p:sp>
        <p:nvSpPr>
          <p:cNvPr id="73743" name="正方形/長方形 18"/>
          <p:cNvSpPr>
            <a:spLocks noChangeArrowheads="1"/>
          </p:cNvSpPr>
          <p:nvPr/>
        </p:nvSpPr>
        <p:spPr bwMode="auto">
          <a:xfrm>
            <a:off x="3338513" y="3049588"/>
            <a:ext cx="5353050" cy="32448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60363" y="1044575"/>
            <a:ext cx="9109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2.</a:t>
            </a:r>
            <a:r>
              <a:rPr lang="ja-JP" altLang="en-US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行程</a:t>
            </a: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（こうてい）</a:t>
            </a:r>
            <a:endParaRPr lang="ja-JP" altLang="en-US" sz="4000" b="0" u="sng" kern="0" dirty="0">
              <a:solidFill>
                <a:schemeClr val="accent1">
                  <a:lumMod val="50000"/>
                </a:schemeClr>
              </a:solidFill>
              <a:ea typeface="HG創英角ﾎﾟｯﾌﾟ体" pitchFamily="49" charset="-128"/>
            </a:endParaRPr>
          </a:p>
        </p:txBody>
      </p:sp>
      <p:pic>
        <p:nvPicPr>
          <p:cNvPr id="757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157538"/>
            <a:ext cx="24193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754313"/>
            <a:ext cx="24622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105150"/>
            <a:ext cx="23764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右矢印 1"/>
          <p:cNvSpPr>
            <a:spLocks noChangeArrowheads="1"/>
          </p:cNvSpPr>
          <p:nvPr/>
        </p:nvSpPr>
        <p:spPr bwMode="auto">
          <a:xfrm>
            <a:off x="2841625" y="3560763"/>
            <a:ext cx="387350" cy="6461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5783" name="右矢印 13"/>
          <p:cNvSpPr>
            <a:spLocks noChangeArrowheads="1"/>
          </p:cNvSpPr>
          <p:nvPr/>
        </p:nvSpPr>
        <p:spPr bwMode="auto">
          <a:xfrm>
            <a:off x="5805488" y="3560763"/>
            <a:ext cx="387350" cy="644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07988" y="5195888"/>
            <a:ext cx="2471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28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④説明会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20763" y="5065713"/>
            <a:ext cx="1800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せつめいかい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14788" y="5083175"/>
            <a:ext cx="2178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ようち</a:t>
            </a:r>
            <a:r>
              <a:rPr lang="ja-JP" altLang="en-US" b="0" dirty="0" err="1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ば</a:t>
            </a: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いしゅう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492500" y="5195888"/>
            <a:ext cx="26066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⑤用地買収　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32650" y="5065713"/>
            <a:ext cx="1800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こうじ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770688" y="5195888"/>
            <a:ext cx="1549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⑥工事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5791" name="正方形/長方形 18"/>
          <p:cNvSpPr>
            <a:spLocks noChangeArrowheads="1"/>
          </p:cNvSpPr>
          <p:nvPr/>
        </p:nvSpPr>
        <p:spPr bwMode="auto">
          <a:xfrm>
            <a:off x="6216650" y="2820988"/>
            <a:ext cx="2498725" cy="32432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60363" y="1044575"/>
            <a:ext cx="9109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2.</a:t>
            </a:r>
            <a:r>
              <a:rPr lang="ja-JP" altLang="en-US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行程</a:t>
            </a: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（こうてい）</a:t>
            </a:r>
            <a:endParaRPr lang="ja-JP" altLang="en-US" sz="4000" b="0" u="sng" kern="0" dirty="0">
              <a:solidFill>
                <a:schemeClr val="accent1">
                  <a:lumMod val="50000"/>
                </a:schemeClr>
              </a:solidFill>
              <a:ea typeface="HG創英角ﾎﾟｯﾌﾟ体" pitchFamily="49" charset="-128"/>
            </a:endParaRPr>
          </a:p>
        </p:txBody>
      </p:sp>
      <p:pic>
        <p:nvPicPr>
          <p:cNvPr id="778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157538"/>
            <a:ext cx="24193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754313"/>
            <a:ext cx="24622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105150"/>
            <a:ext cx="23764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右矢印 1"/>
          <p:cNvSpPr>
            <a:spLocks noChangeArrowheads="1"/>
          </p:cNvSpPr>
          <p:nvPr/>
        </p:nvSpPr>
        <p:spPr bwMode="auto">
          <a:xfrm>
            <a:off x="2841625" y="3560763"/>
            <a:ext cx="387350" cy="6461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7831" name="右矢印 13"/>
          <p:cNvSpPr>
            <a:spLocks noChangeArrowheads="1"/>
          </p:cNvSpPr>
          <p:nvPr/>
        </p:nvSpPr>
        <p:spPr bwMode="auto">
          <a:xfrm>
            <a:off x="5805488" y="3560763"/>
            <a:ext cx="387350" cy="644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07988" y="5195888"/>
            <a:ext cx="2471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28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④説明会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20763" y="5065713"/>
            <a:ext cx="1800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せつめいかい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14788" y="5083175"/>
            <a:ext cx="2178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ようち</a:t>
            </a:r>
            <a:r>
              <a:rPr lang="ja-JP" altLang="en-US" b="0" dirty="0" err="1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ば</a:t>
            </a: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いしゅう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492500" y="5195888"/>
            <a:ext cx="26066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⑤用地買収　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32650" y="5065713"/>
            <a:ext cx="1800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こうじ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770688" y="5195888"/>
            <a:ext cx="1549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⑥工事</a:t>
            </a:r>
            <a:endParaRPr lang="en-US" altLang="ja-JP" sz="32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168400" y="887413"/>
            <a:ext cx="9109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3.</a:t>
            </a:r>
            <a:r>
              <a:rPr lang="ja-JP" altLang="en-US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完成</a:t>
            </a: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（かんせい）</a:t>
            </a:r>
            <a:endParaRPr lang="ja-JP" altLang="en-US" sz="4000" b="0" u="sng" kern="0" dirty="0">
              <a:solidFill>
                <a:schemeClr val="accent1">
                  <a:lumMod val="50000"/>
                </a:schemeClr>
              </a:solidFill>
              <a:ea typeface="HG創英角ﾎﾟｯﾌﾟ体" pitchFamily="49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381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79876" name="テキスト ボックス 1"/>
          <p:cNvSpPr txBox="1">
            <a:spLocks noChangeArrowheads="1"/>
          </p:cNvSpPr>
          <p:nvPr/>
        </p:nvSpPr>
        <p:spPr bwMode="auto">
          <a:xfrm>
            <a:off x="2289175" y="6188075"/>
            <a:ext cx="4567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0"/>
              <a:t>ふれあいの杜公園（阿見町）</a:t>
            </a:r>
          </a:p>
        </p:txBody>
      </p:sp>
      <p:pic>
        <p:nvPicPr>
          <p:cNvPr id="7987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782763"/>
            <a:ext cx="69818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2062163"/>
            <a:ext cx="138271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317500" y="428625"/>
            <a:ext cx="8308975" cy="1584325"/>
          </a:xfrm>
          <a:prstGeom prst="wedgeRoundRectCallout">
            <a:avLst>
              <a:gd name="adj1" fmla="val 31333"/>
              <a:gd name="adj2" fmla="val 92069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写真のすべり台を公園におきます。いくらかかるでしょうか？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1722438" y="2136775"/>
            <a:ext cx="59753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 sz="3600" dirty="0">
                <a:solidFill>
                  <a:srgbClr val="03B2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200</a:t>
            </a:r>
            <a:r>
              <a:rPr lang="ja-JP" altLang="en-US" sz="3600" dirty="0">
                <a:solidFill>
                  <a:srgbClr val="03B2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万円</a:t>
            </a: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1730375" y="3509963"/>
            <a:ext cx="6443663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130</a:t>
            </a:r>
            <a:r>
              <a:rPr lang="ja-JP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万円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1624013" y="4795838"/>
            <a:ext cx="630078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　</a:t>
            </a:r>
            <a:r>
              <a:rPr lang="en-US" altLang="ja-JP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80</a:t>
            </a:r>
            <a:r>
              <a:rPr lang="ja-JP" alt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万円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317500" y="2060575"/>
            <a:ext cx="1871663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03B2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①番</a:t>
            </a:r>
            <a:endParaRPr lang="en-US" altLang="ja-JP" sz="3600" dirty="0">
              <a:solidFill>
                <a:srgbClr val="03B2E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317500" y="3436938"/>
            <a:ext cx="1800225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②番</a:t>
            </a:r>
            <a:endParaRPr lang="en-US" altLang="ja-JP" sz="36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333375" y="4795838"/>
            <a:ext cx="2087563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③番</a:t>
            </a:r>
            <a:endParaRPr lang="en-US" altLang="ja-JP" sz="36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G創英角ﾎﾟｯﾌﾟ体" pitchFamily="49" charset="-128"/>
            </a:endParaRPr>
          </a:p>
        </p:txBody>
      </p:sp>
      <p:pic>
        <p:nvPicPr>
          <p:cNvPr id="81930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68700"/>
            <a:ext cx="3892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4454525"/>
            <a:ext cx="30638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8650"/>
            <a:ext cx="3073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022475"/>
            <a:ext cx="30876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261938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いろいろな公園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11188" y="620713"/>
            <a:ext cx="7913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u="sng" kern="0" dirty="0">
                <a:solidFill>
                  <a:srgbClr val="2D2D8A">
                    <a:lumMod val="50000"/>
                  </a:srgbClr>
                </a:solidFill>
                <a:ea typeface="HG創英角ﾎﾟｯﾌﾟ体" pitchFamily="49" charset="-128"/>
              </a:rPr>
              <a:t>  </a:t>
            </a:r>
            <a:r>
              <a:rPr lang="ja-JP" altLang="en-US" sz="3600" b="0" u="sng" kern="0" dirty="0">
                <a:solidFill>
                  <a:srgbClr val="2D2D8A">
                    <a:lumMod val="50000"/>
                  </a:srgbClr>
                </a:solidFill>
                <a:ea typeface="HG創英角ﾎﾟｯﾌﾟ体" pitchFamily="49" charset="-128"/>
                <a:cs typeface="Arial" panose="020B0604020202020204" pitchFamily="34" charset="0"/>
              </a:rPr>
              <a:t>？？  みんなの身の回りには、</a:t>
            </a:r>
            <a:endParaRPr lang="en-US" altLang="ja-JP" sz="3600" b="0" u="sng" kern="0" dirty="0">
              <a:solidFill>
                <a:srgbClr val="2D2D8A">
                  <a:lumMod val="50000"/>
                </a:srgbClr>
              </a:solidFill>
              <a:ea typeface="HG創英角ﾎﾟｯﾌﾟ体" pitchFamily="49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ja-JP" altLang="en-US" sz="3600" b="0" u="sng" kern="0" dirty="0">
                <a:solidFill>
                  <a:srgbClr val="2D2D8A">
                    <a:lumMod val="50000"/>
                  </a:srgbClr>
                </a:solidFill>
                <a:ea typeface="HG創英角ﾎﾟｯﾌﾟ体" pitchFamily="49" charset="-128"/>
                <a:cs typeface="Arial" panose="020B0604020202020204" pitchFamily="34" charset="0"/>
              </a:rPr>
              <a:t>どんな公園があるかな  ？？</a:t>
            </a:r>
          </a:p>
        </p:txBody>
      </p:sp>
      <p:sp>
        <p:nvSpPr>
          <p:cNvPr id="10247" name="正方形/長方形 2"/>
          <p:cNvSpPr>
            <a:spLocks noChangeArrowheads="1"/>
          </p:cNvSpPr>
          <p:nvPr/>
        </p:nvSpPr>
        <p:spPr bwMode="auto">
          <a:xfrm>
            <a:off x="611188" y="2022475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248" name="正方形/長方形 14"/>
          <p:cNvSpPr>
            <a:spLocks noChangeArrowheads="1"/>
          </p:cNvSpPr>
          <p:nvPr/>
        </p:nvSpPr>
        <p:spPr bwMode="auto">
          <a:xfrm>
            <a:off x="5500688" y="4489450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249" name="正方形/長方形 15"/>
          <p:cNvSpPr>
            <a:spLocks noChangeArrowheads="1"/>
          </p:cNvSpPr>
          <p:nvPr/>
        </p:nvSpPr>
        <p:spPr bwMode="auto">
          <a:xfrm>
            <a:off x="5500688" y="2000250"/>
            <a:ext cx="30241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250" name="正方形/長方形 18"/>
          <p:cNvSpPr>
            <a:spLocks noChangeArrowheads="1"/>
          </p:cNvSpPr>
          <p:nvPr/>
        </p:nvSpPr>
        <p:spPr bwMode="auto">
          <a:xfrm>
            <a:off x="611188" y="4465638"/>
            <a:ext cx="30241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251" name="正方形/長方形 13"/>
          <p:cNvSpPr>
            <a:spLocks noChangeArrowheads="1"/>
          </p:cNvSpPr>
          <p:nvPr/>
        </p:nvSpPr>
        <p:spPr bwMode="auto">
          <a:xfrm>
            <a:off x="3051175" y="3257550"/>
            <a:ext cx="30241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252" name="テキスト ボックス 19"/>
          <p:cNvSpPr txBox="1">
            <a:spLocks noChangeArrowheads="1"/>
          </p:cNvSpPr>
          <p:nvPr/>
        </p:nvSpPr>
        <p:spPr bwMode="auto">
          <a:xfrm>
            <a:off x="6113463" y="373221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防災公園</a:t>
            </a:r>
          </a:p>
        </p:txBody>
      </p:sp>
      <p:sp>
        <p:nvSpPr>
          <p:cNvPr id="10253" name="テキスト ボックス 22"/>
          <p:cNvSpPr txBox="1">
            <a:spLocks noChangeArrowheads="1"/>
          </p:cNvSpPr>
          <p:nvPr/>
        </p:nvSpPr>
        <p:spPr bwMode="auto">
          <a:xfrm>
            <a:off x="1165225" y="6148388"/>
            <a:ext cx="1916113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風致公園</a:t>
            </a:r>
          </a:p>
        </p:txBody>
      </p:sp>
      <p:sp>
        <p:nvSpPr>
          <p:cNvPr id="10254" name="テキスト ボックス 23"/>
          <p:cNvSpPr txBox="1">
            <a:spLocks noChangeArrowheads="1"/>
          </p:cNvSpPr>
          <p:nvPr/>
        </p:nvSpPr>
        <p:spPr bwMode="auto">
          <a:xfrm>
            <a:off x="6113463" y="6156325"/>
            <a:ext cx="1914525" cy="5857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運動公園</a:t>
            </a:r>
          </a:p>
        </p:txBody>
      </p:sp>
      <p:pic>
        <p:nvPicPr>
          <p:cNvPr id="10255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144838"/>
            <a:ext cx="30765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テキスト ボックス 24"/>
          <p:cNvSpPr txBox="1">
            <a:spLocks noChangeArrowheads="1"/>
          </p:cNvSpPr>
          <p:nvPr/>
        </p:nvSpPr>
        <p:spPr bwMode="auto">
          <a:xfrm>
            <a:off x="3635375" y="493236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広域公園</a:t>
            </a:r>
          </a:p>
        </p:txBody>
      </p:sp>
      <p:pic>
        <p:nvPicPr>
          <p:cNvPr id="10257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92313"/>
            <a:ext cx="30765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正方形/長方形 2"/>
          <p:cNvSpPr>
            <a:spLocks noChangeArrowheads="1"/>
          </p:cNvSpPr>
          <p:nvPr/>
        </p:nvSpPr>
        <p:spPr bwMode="auto">
          <a:xfrm>
            <a:off x="558800" y="1992313"/>
            <a:ext cx="3048000" cy="198755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259" name="テキスト ボックス 1"/>
          <p:cNvSpPr txBox="1">
            <a:spLocks noChangeArrowheads="1"/>
          </p:cNvSpPr>
          <p:nvPr/>
        </p:nvSpPr>
        <p:spPr bwMode="auto">
          <a:xfrm>
            <a:off x="1128713" y="3698875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街区公園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16338"/>
            <a:ext cx="2376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468313" y="549275"/>
            <a:ext cx="8280400" cy="1295400"/>
          </a:xfrm>
          <a:prstGeom prst="wedgeRoundRectCallout">
            <a:avLst>
              <a:gd name="adj1" fmla="val 36833"/>
              <a:gd name="adj2" fmla="val 179889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72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正解は？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581025" y="2997200"/>
            <a:ext cx="6192838" cy="23764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おいた後は、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G創英角ﾎﾟｯﾌﾟ体" pitchFamily="49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メンテナンスも必要</a:t>
            </a:r>
            <a:r>
              <a:rPr lang="ja-JP" alt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です。</a:t>
            </a: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474663" y="2212975"/>
            <a:ext cx="806291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EC5C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②番の</a:t>
            </a:r>
            <a:r>
              <a:rPr lang="en-US" altLang="ja-JP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130</a:t>
            </a:r>
            <a:r>
              <a:rPr lang="ja-JP" alt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万円</a:t>
            </a:r>
            <a:r>
              <a:rPr lang="ja-JP" altLang="en-US" sz="4400" dirty="0">
                <a:solidFill>
                  <a:srgbClr val="EC5C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でした！！</a:t>
            </a:r>
            <a:endParaRPr lang="en-US" altLang="ja-JP" sz="4400" dirty="0">
              <a:solidFill>
                <a:srgbClr val="EC5C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581025" y="5184775"/>
            <a:ext cx="57975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大事に使ってね。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2147888"/>
            <a:ext cx="137953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468313" y="463550"/>
            <a:ext cx="7991475" cy="1489075"/>
          </a:xfrm>
          <a:prstGeom prst="wedgeRoundRectCallout">
            <a:avLst>
              <a:gd name="adj1" fmla="val 32778"/>
              <a:gd name="adj2" fmla="val 80713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写真の遊具を公園におきます。</a:t>
            </a:r>
            <a:endParaRPr lang="en-US" altLang="ja-JP" sz="4400">
              <a:solidFill>
                <a:srgbClr val="0000FF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いくらかかるでしょうか？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1911350" y="2136775"/>
            <a:ext cx="59753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 sz="3600" dirty="0">
                <a:solidFill>
                  <a:srgbClr val="03B2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2,000</a:t>
            </a:r>
            <a:r>
              <a:rPr lang="ja-JP" altLang="en-US" sz="3600" dirty="0">
                <a:solidFill>
                  <a:srgbClr val="03B2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万円</a:t>
            </a: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1919288" y="3509963"/>
            <a:ext cx="644366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1,000</a:t>
            </a:r>
            <a:r>
              <a:rPr lang="ja-JP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万円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1425575" y="4848225"/>
            <a:ext cx="6300788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　　</a:t>
            </a:r>
            <a:r>
              <a:rPr lang="en-US" altLang="ja-JP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500</a:t>
            </a:r>
            <a:r>
              <a:rPr lang="ja-JP" alt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万円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457200" y="2149475"/>
            <a:ext cx="1871663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03B2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①番</a:t>
            </a:r>
            <a:endParaRPr lang="en-US" altLang="ja-JP" sz="3600" dirty="0">
              <a:solidFill>
                <a:srgbClr val="03B2E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457200" y="3525838"/>
            <a:ext cx="1800225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②番</a:t>
            </a:r>
            <a:endParaRPr lang="en-US" altLang="ja-JP" sz="36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473075" y="4884738"/>
            <a:ext cx="2087563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③番</a:t>
            </a:r>
            <a:endParaRPr lang="en-US" altLang="ja-JP" sz="36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G創英角ﾎﾟｯﾌﾟ体" pitchFamily="49" charset="-128"/>
            </a:endParaRPr>
          </a:p>
        </p:txBody>
      </p:sp>
      <p:pic>
        <p:nvPicPr>
          <p:cNvPr id="86026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644900"/>
            <a:ext cx="4027488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00500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395288" y="549275"/>
            <a:ext cx="8351837" cy="1295400"/>
          </a:xfrm>
          <a:prstGeom prst="wedgeRoundRectCallout">
            <a:avLst>
              <a:gd name="adj1" fmla="val 28778"/>
              <a:gd name="adj2" fmla="val 205773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72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正解は？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1003300" y="2741613"/>
            <a:ext cx="6010275" cy="2809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びっくりするような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G創英角ﾎﾟｯﾌﾟ体" pitchFamily="49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お金だね。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395288" y="1989138"/>
            <a:ext cx="835183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EC5C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①番の</a:t>
            </a:r>
            <a:r>
              <a:rPr lang="en-US" altLang="ja-JP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2000</a:t>
            </a:r>
            <a:r>
              <a:rPr lang="ja-JP" alt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万円</a:t>
            </a:r>
            <a:r>
              <a:rPr lang="ja-JP" altLang="en-US" sz="4400" dirty="0">
                <a:solidFill>
                  <a:srgbClr val="EC5C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でした！！</a:t>
            </a:r>
            <a:endParaRPr lang="en-US" altLang="ja-JP" sz="4400" dirty="0">
              <a:solidFill>
                <a:srgbClr val="EC5C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933450" y="4979988"/>
            <a:ext cx="6010275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大切に使わないとね。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02138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7" descr="a026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20875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388" y="1341438"/>
            <a:ext cx="87852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0000FF"/>
                </a:solidFill>
                <a:ea typeface="HG創英角ﾎﾟｯﾌﾟ体" pitchFamily="49" charset="-128"/>
              </a:rPr>
              <a:t>公園をつくった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88" y="2636838"/>
            <a:ext cx="87852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0000FF"/>
                </a:solidFill>
                <a:ea typeface="HG創英角ﾎﾟｯﾌﾟ体" pitchFamily="49" charset="-128"/>
              </a:rPr>
              <a:t>そのあとは･･･？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23850" y="1039813"/>
            <a:ext cx="9109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4.</a:t>
            </a:r>
            <a:r>
              <a:rPr lang="ja-JP" altLang="en-US" sz="54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維持・管理</a:t>
            </a:r>
            <a:r>
              <a:rPr lang="ja-JP" altLang="en-US" sz="2800" b="0" u="sng" kern="0" dirty="0">
                <a:solidFill>
                  <a:schemeClr val="accent1">
                    <a:lumMod val="50000"/>
                  </a:schemeClr>
                </a:solidFill>
                <a:ea typeface="HG創英角ﾎﾟｯﾌﾟ体" pitchFamily="49" charset="-128"/>
              </a:rPr>
              <a:t>（いじ・かんり）</a:t>
            </a:r>
          </a:p>
        </p:txBody>
      </p:sp>
      <p:sp>
        <p:nvSpPr>
          <p:cNvPr id="5" name="角丸四角形吹き出し 4"/>
          <p:cNvSpPr/>
          <p:nvPr/>
        </p:nvSpPr>
        <p:spPr bwMode="auto">
          <a:xfrm>
            <a:off x="468313" y="4640263"/>
            <a:ext cx="6015037" cy="1812925"/>
          </a:xfrm>
          <a:prstGeom prst="wedgeRoundRectCallout">
            <a:avLst>
              <a:gd name="adj1" fmla="val 58195"/>
              <a:gd name="adj2" fmla="val 13122"/>
              <a:gd name="adj3" fmla="val 16667"/>
            </a:avLst>
          </a:prstGeom>
          <a:solidFill>
            <a:srgbClr val="99FF66">
              <a:alpha val="30000"/>
            </a:srgbClr>
          </a:solidFill>
          <a:ln w="57150">
            <a:solidFill>
              <a:srgbClr val="007E3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みんなが気持ちよく使えるよう</a:t>
            </a: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に</a:t>
            </a:r>
            <a:endParaRPr lang="en-US" altLang="ja-JP" sz="28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がんばっている人もいるんだね！</a:t>
            </a:r>
            <a:endParaRPr lang="en-US" altLang="ja-JP" sz="2800" b="0" dirty="0">
              <a:solidFill>
                <a:schemeClr val="accent5">
                  <a:lumMod val="1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ja-JP" altLang="en-US" sz="2800" b="0" u="sng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公園は大切につかおう</a:t>
            </a:r>
            <a:r>
              <a:rPr lang="ja-JP" altLang="en-US" sz="2800" b="0" dirty="0">
                <a:solidFill>
                  <a:schemeClr val="accent5">
                    <a:lumMod val="1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ね！</a:t>
            </a:r>
          </a:p>
        </p:txBody>
      </p:sp>
      <p:pic>
        <p:nvPicPr>
          <p:cNvPr id="92164" name="Picture 6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941888"/>
            <a:ext cx="14033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850" y="1976438"/>
            <a:ext cx="86407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ts val="5000"/>
              </a:lnSpc>
              <a:defRPr/>
            </a:pPr>
            <a:r>
              <a:rPr lang="ja-JP" altLang="en-US" sz="36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・トイレの清掃</a:t>
            </a:r>
            <a:endParaRPr lang="en-US" altLang="ja-JP" sz="36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lnSpc>
                <a:spcPts val="5000"/>
              </a:lnSpc>
              <a:defRPr/>
            </a:pPr>
            <a:r>
              <a:rPr lang="ja-JP" altLang="en-US" sz="36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・草かり、木花の手入れ</a:t>
            </a:r>
            <a:endParaRPr lang="en-US" altLang="ja-JP" sz="36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lnSpc>
                <a:spcPts val="5000"/>
              </a:lnSpc>
              <a:defRPr/>
            </a:pPr>
            <a:r>
              <a:rPr lang="ja-JP" altLang="en-US" sz="36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・こわれたベンチなどを直す</a:t>
            </a:r>
            <a:endParaRPr lang="en-US" altLang="ja-JP" sz="28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lnSpc>
                <a:spcPts val="5000"/>
              </a:lnSpc>
              <a:defRPr/>
            </a:pPr>
            <a:r>
              <a:rPr lang="ja-JP" altLang="en-US" sz="3600" b="0" kern="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・電球の交換</a:t>
            </a:r>
            <a:endParaRPr lang="ja-JP" altLang="en-US" sz="2800" b="0" kern="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588" y="390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公園の作り方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60663" y="1882775"/>
            <a:ext cx="18002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せいそう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2163" y="3802063"/>
            <a:ext cx="25558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b="0" dirty="0">
                <a:solidFill>
                  <a:schemeClr val="accent2">
                    <a:lumMod val="75000"/>
                  </a:schemeClr>
                </a:solidFill>
                <a:ea typeface="ＤＦ特太ゴシック体" panose="020B0509000000000000"/>
              </a:rPr>
              <a:t>でんきゅう　　こうかん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3"/>
          <p:cNvSpPr>
            <a:spLocks noChangeArrowheads="1"/>
          </p:cNvSpPr>
          <p:nvPr/>
        </p:nvSpPr>
        <p:spPr bwMode="auto">
          <a:xfrm>
            <a:off x="468313" y="404813"/>
            <a:ext cx="8064500" cy="1582737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みんなにおねがい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したいこと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850" y="2297113"/>
            <a:ext cx="9144000" cy="706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000" b="0" dirty="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☆遊具はみんなでなかよく使おう！</a:t>
            </a:r>
          </a:p>
        </p:txBody>
      </p:sp>
    </p:spTree>
    <p:custDataLst>
      <p:tags r:id="rId1"/>
    </p:custDataLst>
  </p:cSld>
  <p:clrMapOvr>
    <a:masterClrMapping/>
  </p:clrMapOvr>
  <p:transition advTm="24795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3"/>
          <p:cNvSpPr>
            <a:spLocks noChangeArrowheads="1"/>
          </p:cNvSpPr>
          <p:nvPr/>
        </p:nvSpPr>
        <p:spPr bwMode="auto">
          <a:xfrm>
            <a:off x="468313" y="404813"/>
            <a:ext cx="8064500" cy="1582737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みんなにおねがい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したいこと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850" y="2297113"/>
            <a:ext cx="91440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000" b="0" dirty="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☆遊具はみんなでなかよく使おう！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3214688"/>
            <a:ext cx="91440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000" b="0" dirty="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☆トイレや備品は大切に使おう！</a:t>
            </a:r>
          </a:p>
        </p:txBody>
      </p:sp>
    </p:spTree>
    <p:custDataLst>
      <p:tags r:id="rId1"/>
    </p:custDataLst>
  </p:cSld>
  <p:clrMapOvr>
    <a:masterClrMapping/>
  </p:clrMapOvr>
  <p:transition advTm="24795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3"/>
          <p:cNvSpPr>
            <a:spLocks noChangeArrowheads="1"/>
          </p:cNvSpPr>
          <p:nvPr/>
        </p:nvSpPr>
        <p:spPr bwMode="auto">
          <a:xfrm>
            <a:off x="468313" y="404813"/>
            <a:ext cx="8064500" cy="1582737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みんなにおねがい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したいこと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850" y="2297113"/>
            <a:ext cx="9144000" cy="706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000" b="0" dirty="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☆遊具はみんなでなかよく使おう！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850" y="3214688"/>
            <a:ext cx="91440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000" b="0" dirty="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☆トイレや備品は大切に使おう！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4160838"/>
            <a:ext cx="91440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000" b="0" dirty="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☆草花や生き物にはやさしく！</a:t>
            </a:r>
          </a:p>
        </p:txBody>
      </p:sp>
    </p:spTree>
    <p:custDataLst>
      <p:tags r:id="rId1"/>
    </p:custDataLst>
  </p:cSld>
  <p:clrMapOvr>
    <a:masterClrMapping/>
  </p:clrMapOvr>
  <p:transition advTm="24795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3"/>
          <p:cNvSpPr>
            <a:spLocks noChangeArrowheads="1"/>
          </p:cNvSpPr>
          <p:nvPr/>
        </p:nvSpPr>
        <p:spPr bwMode="auto">
          <a:xfrm>
            <a:off x="468313" y="404813"/>
            <a:ext cx="8064500" cy="1582737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みんなにおねがい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したいこと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23850" y="2297113"/>
            <a:ext cx="9144000" cy="706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000" b="0" dirty="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☆遊具はみんなでなかよく使おう！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23850" y="3214688"/>
            <a:ext cx="91440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000" b="0" dirty="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☆トイレや備品は大切に使おう！</a:t>
            </a: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684213" y="5172075"/>
            <a:ext cx="5543550" cy="1152525"/>
          </a:xfrm>
          <a:prstGeom prst="wedgeRoundRectCallout">
            <a:avLst>
              <a:gd name="adj1" fmla="val 58681"/>
              <a:gd name="adj2" fmla="val 34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 sz="3200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おうちで お父さんや</a:t>
            </a:r>
            <a:endParaRPr lang="en-US" altLang="ja-JP" sz="3200" dirty="0">
              <a:solidFill>
                <a:srgbClr val="007E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defRPr/>
            </a:pPr>
            <a:r>
              <a:rPr lang="ja-JP" altLang="en-US" sz="3200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お母さんと おはなししてね。</a:t>
            </a:r>
            <a:endParaRPr lang="ja-JP" altLang="en-US" sz="3200" b="0" dirty="0">
              <a:solidFill>
                <a:srgbClr val="007E39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defRPr/>
            </a:pPr>
            <a:endParaRPr lang="ja-JP" altLang="en-US" sz="3200" dirty="0">
              <a:solidFill>
                <a:srgbClr val="007E3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3850" y="4160838"/>
            <a:ext cx="91440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000" b="0" dirty="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☆草花や生き物にはやさしく！</a:t>
            </a:r>
          </a:p>
        </p:txBody>
      </p:sp>
      <p:pic>
        <p:nvPicPr>
          <p:cNvPr id="100359" name="Picture 2" descr="C:\Users\KITAMI\AppData\Local\Microsoft\Windows\Temporary Internet Files\Content.IE5\YNL2B4MW\MC90043824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37138"/>
            <a:ext cx="14398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4795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50813"/>
            <a:ext cx="4608512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50825" y="1628775"/>
            <a:ext cx="4968875" cy="2732088"/>
          </a:xfrm>
          <a:prstGeom prst="wedgeRoundRectCallout">
            <a:avLst>
              <a:gd name="adj1" fmla="val 72436"/>
              <a:gd name="adj2" fmla="val -5258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ja-JP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きいてくれて、</a:t>
            </a:r>
            <a:endParaRPr lang="en-US" altLang="ja-JP" sz="4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ありがとう</a:t>
            </a:r>
            <a:endParaRPr lang="en-US" altLang="ja-JP" sz="4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ございました！</a:t>
            </a:r>
          </a:p>
        </p:txBody>
      </p:sp>
      <p:sp>
        <p:nvSpPr>
          <p:cNvPr id="102404" name="正方形/長方形 3"/>
          <p:cNvSpPr>
            <a:spLocks noChangeArrowheads="1"/>
          </p:cNvSpPr>
          <p:nvPr/>
        </p:nvSpPr>
        <p:spPr bwMode="auto">
          <a:xfrm>
            <a:off x="4408488" y="5356225"/>
            <a:ext cx="2800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 Pマーカー体E" pitchFamily="50" charset="-128"/>
                <a:ea typeface="AR Pマーカー体E" pitchFamily="50" charset="-128"/>
              </a:rPr>
              <a:t>茨城県公式</a:t>
            </a:r>
            <a:endParaRPr lang="en-US" altLang="ja-JP" sz="1800">
              <a:latin typeface="AR Pマーカー体E" pitchFamily="50" charset="-128"/>
              <a:ea typeface="AR Pマーカー体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 Pマーカー体E" pitchFamily="50" charset="-128"/>
                <a:ea typeface="AR Pマーカー体E" pitchFamily="50" charset="-128"/>
              </a:rPr>
              <a:t>バーチャル</a:t>
            </a:r>
            <a:r>
              <a:rPr lang="en-US" altLang="ja-JP" sz="1800">
                <a:latin typeface="AR Pマーカー体E" pitchFamily="50" charset="-128"/>
                <a:ea typeface="AR Pマーカー体E" pitchFamily="50" charset="-128"/>
              </a:rPr>
              <a:t>YouTuber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>
              <a:latin typeface="AR Pマーカー体E" pitchFamily="50" charset="-128"/>
              <a:ea typeface="AR Pマーカー体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 Pマーカー体E" pitchFamily="50" charset="-128"/>
                <a:ea typeface="AR Pマーカー体E" pitchFamily="50" charset="-128"/>
              </a:rPr>
              <a:t>茨（いばら）　ひより</a:t>
            </a:r>
          </a:p>
        </p:txBody>
      </p:sp>
    </p:spTree>
    <p:custDataLst>
      <p:tags r:id="rId1"/>
    </p:custDataLst>
  </p:cSld>
  <p:clrMapOvr>
    <a:masterClrMapping/>
  </p:clrMapOvr>
  <p:transition advTm="24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正方形/長方形 12"/>
          <p:cNvSpPr>
            <a:spLocks noChangeArrowheads="1"/>
          </p:cNvSpPr>
          <p:nvPr/>
        </p:nvSpPr>
        <p:spPr bwMode="auto">
          <a:xfrm>
            <a:off x="250825" y="981075"/>
            <a:ext cx="53895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●街区公園</a:t>
            </a:r>
            <a:r>
              <a:rPr lang="ja-JP" altLang="en-US" sz="24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（がいくこうえん）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49263" y="5058280"/>
            <a:ext cx="8370888" cy="1512168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softEdge rad="63500"/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0" kern="0" dirty="0">
                <a:solidFill>
                  <a:srgbClr val="FF0000"/>
                </a:solidFill>
                <a:ea typeface="HG創英角ﾎﾟｯﾌﾟ体" pitchFamily="49" charset="-128"/>
              </a:rPr>
              <a:t>家のすぐそば</a:t>
            </a:r>
            <a:r>
              <a:rPr lang="ja-JP" altLang="en-US" sz="3200" b="0" kern="0" dirty="0">
                <a:solidFill>
                  <a:srgbClr val="002060"/>
                </a:solidFill>
                <a:ea typeface="HG創英角ﾎﾟｯﾌﾟ体" pitchFamily="49" charset="-128"/>
              </a:rPr>
              <a:t>にあっていつでも使えるね</a:t>
            </a:r>
            <a:endParaRPr lang="en-US" altLang="ja-JP" sz="3200" b="0" kern="0" dirty="0">
              <a:solidFill>
                <a:srgbClr val="002060"/>
              </a:solidFill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3200" b="0" kern="0" dirty="0">
                <a:solidFill>
                  <a:srgbClr val="002060"/>
                </a:solidFill>
                <a:ea typeface="HG創英角ﾎﾟｯﾌﾟ体" pitchFamily="49" charset="-128"/>
              </a:rPr>
              <a:t>すべり台などの遊具もあるね</a:t>
            </a:r>
            <a:endParaRPr lang="ja-JP" altLang="en-US" sz="2800" b="0" kern="0" dirty="0">
              <a:solidFill>
                <a:srgbClr val="002060"/>
              </a:solidFill>
              <a:ea typeface="HG創英角ﾎﾟｯﾌﾟ体" pitchFamily="49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261938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いろいろな公園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pic>
        <p:nvPicPr>
          <p:cNvPr id="1229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03313"/>
            <a:ext cx="25447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3063875"/>
            <a:ext cx="25542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722438"/>
            <a:ext cx="5191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4454525"/>
            <a:ext cx="30638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8650"/>
            <a:ext cx="3073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022475"/>
            <a:ext cx="30876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92313"/>
            <a:ext cx="30765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261938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いろいろな公園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11188" y="620713"/>
            <a:ext cx="7913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</a:rPr>
              <a:t>  </a:t>
            </a: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  <a:cs typeface="Arial" panose="020B0604020202020204" pitchFamily="34" charset="0"/>
              </a:rPr>
              <a:t>？？  みんなの身の回りには、</a:t>
            </a:r>
            <a:endParaRPr lang="en-US" altLang="ja-JP" sz="3600" b="0" u="sng" kern="0" dirty="0">
              <a:solidFill>
                <a:schemeClr val="accent6">
                  <a:lumMod val="50000"/>
                </a:schemeClr>
              </a:solidFill>
              <a:ea typeface="HG創英角ﾎﾟｯﾌﾟ体" pitchFamily="49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  <a:cs typeface="Arial" panose="020B0604020202020204" pitchFamily="34" charset="0"/>
              </a:rPr>
              <a:t>どんな公園があるかな  ？？</a:t>
            </a:r>
          </a:p>
        </p:txBody>
      </p:sp>
      <p:sp>
        <p:nvSpPr>
          <p:cNvPr id="14344" name="正方形/長方形 2"/>
          <p:cNvSpPr>
            <a:spLocks noChangeArrowheads="1"/>
          </p:cNvSpPr>
          <p:nvPr/>
        </p:nvSpPr>
        <p:spPr bwMode="auto">
          <a:xfrm>
            <a:off x="611188" y="2022475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345" name="正方形/長方形 14"/>
          <p:cNvSpPr>
            <a:spLocks noChangeArrowheads="1"/>
          </p:cNvSpPr>
          <p:nvPr/>
        </p:nvSpPr>
        <p:spPr bwMode="auto">
          <a:xfrm>
            <a:off x="5500688" y="4489450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346" name="正方形/長方形 15"/>
          <p:cNvSpPr>
            <a:spLocks noChangeArrowheads="1"/>
          </p:cNvSpPr>
          <p:nvPr/>
        </p:nvSpPr>
        <p:spPr bwMode="auto">
          <a:xfrm>
            <a:off x="5500688" y="2000250"/>
            <a:ext cx="30241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347" name="正方形/長方形 18"/>
          <p:cNvSpPr>
            <a:spLocks noChangeArrowheads="1"/>
          </p:cNvSpPr>
          <p:nvPr/>
        </p:nvSpPr>
        <p:spPr bwMode="auto">
          <a:xfrm>
            <a:off x="611188" y="4465638"/>
            <a:ext cx="30241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348" name="正方形/長方形 13"/>
          <p:cNvSpPr>
            <a:spLocks noChangeArrowheads="1"/>
          </p:cNvSpPr>
          <p:nvPr/>
        </p:nvSpPr>
        <p:spPr bwMode="auto">
          <a:xfrm>
            <a:off x="3051175" y="3257550"/>
            <a:ext cx="30241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349" name="テキスト ボックス 1"/>
          <p:cNvSpPr txBox="1">
            <a:spLocks noChangeArrowheads="1"/>
          </p:cNvSpPr>
          <p:nvPr/>
        </p:nvSpPr>
        <p:spPr bwMode="auto">
          <a:xfrm>
            <a:off x="1128713" y="3698875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街区公園</a:t>
            </a:r>
          </a:p>
        </p:txBody>
      </p:sp>
      <p:sp>
        <p:nvSpPr>
          <p:cNvPr id="14350" name="テキスト ボックス 19"/>
          <p:cNvSpPr txBox="1">
            <a:spLocks noChangeArrowheads="1"/>
          </p:cNvSpPr>
          <p:nvPr/>
        </p:nvSpPr>
        <p:spPr bwMode="auto">
          <a:xfrm>
            <a:off x="6113463" y="373221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防災公園</a:t>
            </a:r>
          </a:p>
        </p:txBody>
      </p:sp>
      <p:sp>
        <p:nvSpPr>
          <p:cNvPr id="14351" name="テキスト ボックス 22"/>
          <p:cNvSpPr txBox="1">
            <a:spLocks noChangeArrowheads="1"/>
          </p:cNvSpPr>
          <p:nvPr/>
        </p:nvSpPr>
        <p:spPr bwMode="auto">
          <a:xfrm>
            <a:off x="1165225" y="6148388"/>
            <a:ext cx="1916113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風致公園</a:t>
            </a:r>
          </a:p>
        </p:txBody>
      </p:sp>
      <p:sp>
        <p:nvSpPr>
          <p:cNvPr id="14352" name="テキスト ボックス 23"/>
          <p:cNvSpPr txBox="1">
            <a:spLocks noChangeArrowheads="1"/>
          </p:cNvSpPr>
          <p:nvPr/>
        </p:nvSpPr>
        <p:spPr bwMode="auto">
          <a:xfrm>
            <a:off x="6113463" y="6156325"/>
            <a:ext cx="1914525" cy="5857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運動公園</a:t>
            </a:r>
          </a:p>
        </p:txBody>
      </p:sp>
      <p:pic>
        <p:nvPicPr>
          <p:cNvPr id="14353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3144838"/>
            <a:ext cx="30702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正方形/長方形 2"/>
          <p:cNvSpPr>
            <a:spLocks noChangeArrowheads="1"/>
          </p:cNvSpPr>
          <p:nvPr/>
        </p:nvSpPr>
        <p:spPr bwMode="auto">
          <a:xfrm>
            <a:off x="3043238" y="3176588"/>
            <a:ext cx="3057525" cy="194945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355" name="テキスト ボックス 24"/>
          <p:cNvSpPr txBox="1">
            <a:spLocks noChangeArrowheads="1"/>
          </p:cNvSpPr>
          <p:nvPr/>
        </p:nvSpPr>
        <p:spPr bwMode="auto">
          <a:xfrm>
            <a:off x="3635375" y="493236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広域公園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46075" y="5013177"/>
            <a:ext cx="8370888" cy="1512168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softEdge rad="63500"/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とても広くて利用者もたくさん</a:t>
            </a:r>
            <a:endParaRPr lang="en-US" altLang="ja-JP" sz="3600" b="0" kern="0" dirty="0">
              <a:solidFill>
                <a:srgbClr val="FF0000"/>
              </a:solidFill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b="0" kern="0" dirty="0">
                <a:solidFill>
                  <a:srgbClr val="FF0000"/>
                </a:solidFill>
                <a:ea typeface="HG創英角ﾎﾟｯﾌﾟ体" pitchFamily="49" charset="-128"/>
              </a:rPr>
              <a:t>いろんな使い方</a:t>
            </a: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がありそうだね！</a:t>
            </a:r>
          </a:p>
        </p:txBody>
      </p:sp>
      <p:sp>
        <p:nvSpPr>
          <p:cNvPr id="16389" name="正方形/長方形 12"/>
          <p:cNvSpPr>
            <a:spLocks noChangeArrowheads="1"/>
          </p:cNvSpPr>
          <p:nvPr/>
        </p:nvSpPr>
        <p:spPr bwMode="auto">
          <a:xfrm>
            <a:off x="366713" y="993775"/>
            <a:ext cx="53895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●広域公園</a:t>
            </a:r>
            <a:r>
              <a:rPr lang="ja-JP" altLang="en-US" sz="24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（こういきこうえん）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261938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いろいろな公園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pic>
        <p:nvPicPr>
          <p:cNvPr id="1639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1322388"/>
            <a:ext cx="25193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3190875"/>
            <a:ext cx="251936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681163"/>
            <a:ext cx="5319713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8650"/>
            <a:ext cx="3073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022475"/>
            <a:ext cx="30876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92313"/>
            <a:ext cx="30765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261938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いろいろな公園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11188" y="620713"/>
            <a:ext cx="7913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</a:rPr>
              <a:t>  </a:t>
            </a: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  <a:cs typeface="Arial" panose="020B0604020202020204" pitchFamily="34" charset="0"/>
              </a:rPr>
              <a:t>？？  みんなの身の回りには、</a:t>
            </a:r>
            <a:endParaRPr lang="en-US" altLang="ja-JP" sz="3600" b="0" u="sng" kern="0" dirty="0">
              <a:solidFill>
                <a:schemeClr val="accent6">
                  <a:lumMod val="50000"/>
                </a:schemeClr>
              </a:solidFill>
              <a:ea typeface="HG創英角ﾎﾟｯﾌﾟ体" pitchFamily="49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ja-JP" altLang="en-US" sz="3600" b="0" u="sng" kern="0" dirty="0">
                <a:solidFill>
                  <a:schemeClr val="accent6">
                    <a:lumMod val="50000"/>
                  </a:schemeClr>
                </a:solidFill>
                <a:ea typeface="HG創英角ﾎﾟｯﾌﾟ体" pitchFamily="49" charset="-128"/>
                <a:cs typeface="Arial" panose="020B0604020202020204" pitchFamily="34" charset="0"/>
              </a:rPr>
              <a:t>どんな公園があるかな  ？？</a:t>
            </a:r>
          </a:p>
        </p:txBody>
      </p:sp>
      <p:sp>
        <p:nvSpPr>
          <p:cNvPr id="18439" name="正方形/長方形 2"/>
          <p:cNvSpPr>
            <a:spLocks noChangeArrowheads="1"/>
          </p:cNvSpPr>
          <p:nvPr/>
        </p:nvSpPr>
        <p:spPr bwMode="auto">
          <a:xfrm>
            <a:off x="611188" y="2022475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8440" name="正方形/長方形 14"/>
          <p:cNvSpPr>
            <a:spLocks noChangeArrowheads="1"/>
          </p:cNvSpPr>
          <p:nvPr/>
        </p:nvSpPr>
        <p:spPr bwMode="auto">
          <a:xfrm>
            <a:off x="5500688" y="4489450"/>
            <a:ext cx="3024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8441" name="正方形/長方形 15"/>
          <p:cNvSpPr>
            <a:spLocks noChangeArrowheads="1"/>
          </p:cNvSpPr>
          <p:nvPr/>
        </p:nvSpPr>
        <p:spPr bwMode="auto">
          <a:xfrm>
            <a:off x="5500688" y="2000250"/>
            <a:ext cx="30241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8442" name="正方形/長方形 18"/>
          <p:cNvSpPr>
            <a:spLocks noChangeArrowheads="1"/>
          </p:cNvSpPr>
          <p:nvPr/>
        </p:nvSpPr>
        <p:spPr bwMode="auto">
          <a:xfrm>
            <a:off x="611188" y="4465638"/>
            <a:ext cx="30241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8443" name="正方形/長方形 13"/>
          <p:cNvSpPr>
            <a:spLocks noChangeArrowheads="1"/>
          </p:cNvSpPr>
          <p:nvPr/>
        </p:nvSpPr>
        <p:spPr bwMode="auto">
          <a:xfrm>
            <a:off x="3051175" y="3257550"/>
            <a:ext cx="30241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8444" name="テキスト ボックス 1"/>
          <p:cNvSpPr txBox="1">
            <a:spLocks noChangeArrowheads="1"/>
          </p:cNvSpPr>
          <p:nvPr/>
        </p:nvSpPr>
        <p:spPr bwMode="auto">
          <a:xfrm>
            <a:off x="1128713" y="3698875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街区公園</a:t>
            </a:r>
          </a:p>
        </p:txBody>
      </p:sp>
      <p:sp>
        <p:nvSpPr>
          <p:cNvPr id="18445" name="テキスト ボックス 19"/>
          <p:cNvSpPr txBox="1">
            <a:spLocks noChangeArrowheads="1"/>
          </p:cNvSpPr>
          <p:nvPr/>
        </p:nvSpPr>
        <p:spPr bwMode="auto">
          <a:xfrm>
            <a:off x="6113463" y="373221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防災公園</a:t>
            </a:r>
          </a:p>
        </p:txBody>
      </p:sp>
      <p:sp>
        <p:nvSpPr>
          <p:cNvPr id="18446" name="テキスト ボックス 22"/>
          <p:cNvSpPr txBox="1">
            <a:spLocks noChangeArrowheads="1"/>
          </p:cNvSpPr>
          <p:nvPr/>
        </p:nvSpPr>
        <p:spPr bwMode="auto">
          <a:xfrm>
            <a:off x="1165225" y="6148388"/>
            <a:ext cx="1916113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風致公園</a:t>
            </a:r>
          </a:p>
        </p:txBody>
      </p:sp>
      <p:pic>
        <p:nvPicPr>
          <p:cNvPr id="18447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144838"/>
            <a:ext cx="30765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テキスト ボックス 24"/>
          <p:cNvSpPr txBox="1">
            <a:spLocks noChangeArrowheads="1"/>
          </p:cNvSpPr>
          <p:nvPr/>
        </p:nvSpPr>
        <p:spPr bwMode="auto">
          <a:xfrm>
            <a:off x="3635375" y="4932363"/>
            <a:ext cx="1914525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広域公園</a:t>
            </a:r>
          </a:p>
        </p:txBody>
      </p:sp>
      <p:pic>
        <p:nvPicPr>
          <p:cNvPr id="18449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4454525"/>
            <a:ext cx="30638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正方形/長方形 2"/>
          <p:cNvSpPr>
            <a:spLocks noChangeArrowheads="1"/>
          </p:cNvSpPr>
          <p:nvPr/>
        </p:nvSpPr>
        <p:spPr bwMode="auto">
          <a:xfrm>
            <a:off x="5486400" y="4491038"/>
            <a:ext cx="3032125" cy="1960562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8451" name="テキスト ボックス 23"/>
          <p:cNvSpPr txBox="1">
            <a:spLocks noChangeArrowheads="1"/>
          </p:cNvSpPr>
          <p:nvPr/>
        </p:nvSpPr>
        <p:spPr bwMode="auto">
          <a:xfrm>
            <a:off x="6113463" y="6156325"/>
            <a:ext cx="1914525" cy="5857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7E39"/>
                </a:solidFill>
              </a:rPr>
              <a:t>運動公園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46075" y="5013177"/>
            <a:ext cx="8370888" cy="1512168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softEdge rad="63500"/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kern="0" dirty="0">
                <a:solidFill>
                  <a:srgbClr val="FF0000"/>
                </a:solidFill>
                <a:ea typeface="HG創英角ﾎﾟｯﾌﾟ体" pitchFamily="49" charset="-128"/>
              </a:rPr>
              <a:t>野球場</a:t>
            </a: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や</a:t>
            </a:r>
            <a:r>
              <a:rPr lang="ja-JP" altLang="en-US" sz="3600" b="0" kern="0" dirty="0">
                <a:solidFill>
                  <a:srgbClr val="FF0000"/>
                </a:solidFill>
                <a:ea typeface="HG創英角ﾎﾟｯﾌﾟ体" pitchFamily="49" charset="-128"/>
              </a:rPr>
              <a:t>テニスコート</a:t>
            </a: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があるよ</a:t>
            </a:r>
            <a:endParaRPr lang="en-US" altLang="ja-JP" sz="3600" b="0" kern="0" dirty="0">
              <a:solidFill>
                <a:srgbClr val="FF0000"/>
              </a:solidFill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b="0" kern="0" dirty="0">
                <a:solidFill>
                  <a:srgbClr val="FF0000"/>
                </a:solidFill>
                <a:ea typeface="HG創英角ﾎﾟｯﾌﾟ体" pitchFamily="49" charset="-128"/>
              </a:rPr>
              <a:t>スポーツ大会</a:t>
            </a: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もできるね！</a:t>
            </a:r>
          </a:p>
        </p:txBody>
      </p:sp>
      <p:sp>
        <p:nvSpPr>
          <p:cNvPr id="20485" name="正方形/長方形 12"/>
          <p:cNvSpPr>
            <a:spLocks noChangeArrowheads="1"/>
          </p:cNvSpPr>
          <p:nvPr/>
        </p:nvSpPr>
        <p:spPr bwMode="auto">
          <a:xfrm>
            <a:off x="250825" y="981075"/>
            <a:ext cx="53895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●運動公園</a:t>
            </a:r>
            <a:r>
              <a:rPr lang="ja-JP" altLang="en-US" sz="240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（うんどうこうえん）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261938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いろいろな公園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pic>
        <p:nvPicPr>
          <p:cNvPr id="20487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708150"/>
            <a:ext cx="51625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222375"/>
            <a:ext cx="2541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117850"/>
            <a:ext cx="2525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FF0000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ctr">
          <a:defRPr sz="5400" b="1" dirty="0">
            <a:solidFill>
              <a:srgbClr val="FFCC00"/>
            </a:solidFill>
            <a:latin typeface="HGS創英角ﾎﾟｯﾌﾟ体" pitchFamily="50" charset="-128"/>
            <a:ea typeface="HGS創英角ﾎﾟｯﾌﾟ体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9597</TotalTime>
  <Words>1625</Words>
  <Application>Microsoft Office PowerPoint</Application>
  <PresentationFormat>画面に合わせる (4:3)</PresentationFormat>
  <Paragraphs>377</Paragraphs>
  <Slides>49</Slides>
  <Notes>49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9" baseType="lpstr">
      <vt:lpstr>AR Pマーカー体E</vt:lpstr>
      <vt:lpstr>ＤＦ特太ゴシック体</vt:lpstr>
      <vt:lpstr>HGP創英角ﾎﾟｯﾌﾟ体</vt:lpstr>
      <vt:lpstr>HGS創英角ﾎﾟｯﾌﾟ体</vt:lpstr>
      <vt:lpstr>HG丸ｺﾞｼｯｸM-PRO</vt:lpstr>
      <vt:lpstr>HG創英角ﾎﾟｯﾌﾟ体</vt:lpstr>
      <vt:lpstr>Arial</vt:lpstr>
      <vt:lpstr>Garamond</vt:lpstr>
      <vt:lpstr>Times New Roman</vt:lpstr>
      <vt:lpstr>標準デザイン</vt:lpstr>
      <vt:lpstr>出 前 講 座</vt:lpstr>
      <vt:lpstr>ぼくたちのまわりには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いろんな公園がある みたいだけど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公園の作り方を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さくら川について 茨城県</dc:title>
  <dc:creator>北見康子</dc:creator>
  <cp:lastModifiedBy>長谷川　貴洋</cp:lastModifiedBy>
  <cp:revision>522</cp:revision>
  <cp:lastPrinted>2019-09-25T05:23:11Z</cp:lastPrinted>
  <dcterms:created xsi:type="dcterms:W3CDTF">2005-01-13T06:12:37Z</dcterms:created>
  <dcterms:modified xsi:type="dcterms:W3CDTF">2026-03-18T12:33:45Z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0008003e33000000000001023720</vt:lpwstr>
  </property>
</Properties>
</file>