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44" r:id="rId2"/>
    <p:sldId id="477" r:id="rId3"/>
    <p:sldId id="303" r:id="rId4"/>
    <p:sldId id="302" r:id="rId5"/>
    <p:sldId id="301" r:id="rId6"/>
    <p:sldId id="494" r:id="rId7"/>
    <p:sldId id="327" r:id="rId8"/>
    <p:sldId id="332" r:id="rId9"/>
    <p:sldId id="322" r:id="rId10"/>
    <p:sldId id="338" r:id="rId11"/>
    <p:sldId id="466" r:id="rId12"/>
    <p:sldId id="472" r:id="rId13"/>
    <p:sldId id="496" r:id="rId14"/>
    <p:sldId id="499" r:id="rId15"/>
    <p:sldId id="500" r:id="rId16"/>
    <p:sldId id="479" r:id="rId17"/>
    <p:sldId id="483" r:id="rId18"/>
    <p:sldId id="485" r:id="rId19"/>
    <p:sldId id="501" r:id="rId20"/>
    <p:sldId id="484" r:id="rId21"/>
    <p:sldId id="488" r:id="rId22"/>
    <p:sldId id="457" r:id="rId23"/>
    <p:sldId id="478" r:id="rId24"/>
    <p:sldId id="480" r:id="rId25"/>
    <p:sldId id="498" r:id="rId26"/>
    <p:sldId id="453" r:id="rId27"/>
    <p:sldId id="413" r:id="rId28"/>
    <p:sldId id="490" r:id="rId29"/>
  </p:sldIdLst>
  <p:sldSz cx="9144000" cy="6858000" type="screen4x3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84B4ED3-9D4B-4512-BA23-42DAEC3B6CCD}">
          <p14:sldIdLst>
            <p14:sldId id="444"/>
            <p14:sldId id="477"/>
            <p14:sldId id="303"/>
            <p14:sldId id="302"/>
            <p14:sldId id="301"/>
            <p14:sldId id="494"/>
            <p14:sldId id="327"/>
            <p14:sldId id="332"/>
            <p14:sldId id="322"/>
            <p14:sldId id="338"/>
            <p14:sldId id="466"/>
            <p14:sldId id="472"/>
            <p14:sldId id="496"/>
            <p14:sldId id="499"/>
            <p14:sldId id="500"/>
            <p14:sldId id="479"/>
            <p14:sldId id="483"/>
            <p14:sldId id="485"/>
            <p14:sldId id="501"/>
            <p14:sldId id="484"/>
            <p14:sldId id="488"/>
            <p14:sldId id="457"/>
            <p14:sldId id="478"/>
            <p14:sldId id="480"/>
            <p14:sldId id="498"/>
            <p14:sldId id="453"/>
            <p14:sldId id="413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政策企画部情報システム課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FF"/>
    <a:srgbClr val="FF0000"/>
    <a:srgbClr val="FFCCB3"/>
    <a:srgbClr val="FF9966"/>
    <a:srgbClr val="FF6600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5298" autoAdjust="0"/>
  </p:normalViewPr>
  <p:slideViewPr>
    <p:cSldViewPr>
      <p:cViewPr varScale="1">
        <p:scale>
          <a:sx n="70" d="100"/>
          <a:sy n="70" d="100"/>
        </p:scale>
        <p:origin x="187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>
      <p:cViewPr varScale="1">
        <p:scale>
          <a:sx n="80" d="100"/>
          <a:sy n="80" d="100"/>
        </p:scale>
        <p:origin x="-1542" y="-72"/>
      </p:cViewPr>
      <p:guideLst>
        <p:guide orient="horz" pos="2144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688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119B22-A673-40F4-9999-2D08BE298FB9}" type="datetimeFigureOut">
              <a:rPr lang="ja-JP" altLang="en-US"/>
              <a:pPr>
                <a:defRPr/>
              </a:pPr>
              <a:t>2026/3/18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863" y="6465888"/>
            <a:ext cx="4306887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4BE3E1-3382-4C87-841E-43465555ED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6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3738"/>
            <a:ext cx="7951788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888"/>
            <a:ext cx="4306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5888"/>
            <a:ext cx="4306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5E447E-67AA-4C7F-ACD7-FCCB794064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EC29E16-3BA2-4294-9F5C-B9BDE494FF76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68350"/>
            <a:ext cx="4908550" cy="3683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759325"/>
            <a:ext cx="5005388" cy="445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12BC1A9-189D-4AC9-B885-FC08D748ADC2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9592541-F096-4861-B2C6-75B85B7A24AA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A9BD180-C854-4047-A9EF-645D7460F3EF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F6C060-0C53-4074-829E-8D49E39ED021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9942DF5-0486-4D0B-B85B-AF82DC5BA947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908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4846-63D7-4159-AB93-721BE031EE0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836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4846-63D7-4159-AB93-721BE031EE0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99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4846-63D7-4159-AB93-721BE031EE0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73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4846-63D7-4159-AB93-721BE031EE0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28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B4846-63D7-4159-AB93-721BE031EE0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72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71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D39FD-A221-4AA3-B33C-683AC86CD275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9942DF5-0486-4D0B-B85B-AF82DC5BA947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6E17FE0-4228-4EED-B8AC-ADF6FAFDD82A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313D759-FE2F-4D3D-928E-78CEA2CCC385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665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7B75D22-14A4-478C-8178-9EA16670341E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686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9BFB668-13F2-4BAD-AF4D-637B669FFF9E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706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AB67C18-7755-412F-B257-131C6040149A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4093FD1-67A6-437F-AF92-E7EAFAD357FE}" type="slidenum">
              <a:rPr lang="ja-JP" altLang="en-US" smtClean="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26</a:t>
            </a:fld>
            <a:endParaRPr lang="en-US" altLang="ja-JP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D660286-3F34-497B-8D21-37CB8372D7AF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09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5275" defTabSz="9540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540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5763" indent="-236538" defTabSz="9540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540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defTabSz="954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C089055-D7A0-403D-84AC-D701027C1465}" type="slidenum">
              <a:rPr kumimoji="0" lang="ja-JP" altLang="en-US" smtClean="0">
                <a:latin typeface="Times New Roman" panose="02020603050405020304" pitchFamily="18" charset="0"/>
              </a:rPr>
              <a:pPr/>
              <a:t>28</a:t>
            </a:fld>
            <a:endParaRPr kumimoji="0" lang="en-US" altLang="ja-JP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AD8CD44-30E4-488F-9C78-426572D6DB37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099250D-0193-42C3-A658-B01B0551A807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46EA0CA-A8B8-44B5-BDC3-1E8DDB05CB44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6276D01-140D-4CF8-9D01-6E87689C2524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C0E2F80-2EA9-4E79-9137-52D64BEAA844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215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BE2C0B3-DFFF-4588-85E5-3521E1028DB5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8063256-34B4-4FCA-A0DC-23C34E57A5A4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4563-610E-4FB0-8FE7-3E6ED12DF3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62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35EA-CA93-4B95-97F4-8487DEAB2B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102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BB96-5E59-4279-B547-A6F38A31A8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94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AFC1-7714-4D5E-8EEC-DD452F0359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2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C6B9-11E0-47ED-A328-E4DC05226E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96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5FB4-AABA-4AFE-88B9-BCA62536B8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77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B9168-D2FA-4781-B645-096A141E45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690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BE70-EC0F-4A7D-BB46-E3C56754A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74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C32D-4177-484D-B547-133D0131F5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420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4D2F-7EC5-4C50-B8C3-741EF5409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72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283F-E464-4FB2-A3A2-F436DFDA6E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790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6353-4AC2-4F85-A946-CE6BD47AA1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059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23A007E-0D5B-4490-B974-CAEEC268AB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277938"/>
            <a:ext cx="9144000" cy="109537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 前 講 座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2225" y="11969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>
                <a:solidFill>
                  <a:srgbClr val="000000"/>
                </a:solidFill>
                <a:latin typeface="ＤＨＰ特太ゴシック体" pitchFamily="50" charset="-128"/>
                <a:ea typeface="ＤＨＰ特太ゴシック体" pitchFamily="50" charset="-128"/>
              </a:rPr>
              <a:t>で ま え こ う ざ　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15888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土木部　　　　　　　　　　　　　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2349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>
                <a:solidFill>
                  <a:srgbClr val="000000"/>
                </a:solidFill>
                <a:latin typeface="ＤＦ特太ゴシック体" pitchFamily="49" charset="-128"/>
                <a:ea typeface="ＤＦ特太ゴシック体" pitchFamily="49" charset="-128"/>
                <a:cs typeface="Arial" panose="020B0604020202020204" pitchFamily="34" charset="0"/>
              </a:rPr>
              <a:t>どぼくぶ　　　　　　　　　　　　　　　　　　　　　　　　　　</a:t>
            </a:r>
          </a:p>
        </p:txBody>
      </p:sp>
      <p:pic>
        <p:nvPicPr>
          <p:cNvPr id="4102" name="Picture 10" descr="naruhodok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20688"/>
            <a:ext cx="1285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dem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063" y="4170363"/>
            <a:ext cx="3784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492375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kumimoji="0" lang="ja-JP" altLang="en-US" sz="6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ユニバーサルデザインの　　　　　　　　　　　　まちづくり　　　　　　　　　　　　　</a:t>
            </a:r>
          </a:p>
        </p:txBody>
      </p:sp>
      <p:pic>
        <p:nvPicPr>
          <p:cNvPr id="4105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86410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6" t="8546" r="4274" b="4274"/>
          <a:stretch>
            <a:fillRect/>
          </a:stretch>
        </p:blipFill>
        <p:spPr bwMode="auto">
          <a:xfrm>
            <a:off x="647700" y="5959475"/>
            <a:ext cx="423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29"/>
          <p:cNvSpPr txBox="1">
            <a:spLocks noChangeArrowheads="1"/>
          </p:cNvSpPr>
          <p:nvPr/>
        </p:nvSpPr>
        <p:spPr bwMode="auto">
          <a:xfrm>
            <a:off x="1071563" y="5995988"/>
            <a:ext cx="908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24579" name="コンテンツ プレースホルダー 2"/>
          <p:cNvSpPr>
            <a:spLocks noGrp="1" noChangeAspect="1"/>
          </p:cNvSpPr>
          <p:nvPr>
            <p:ph idx="1"/>
          </p:nvPr>
        </p:nvSpPr>
        <p:spPr>
          <a:xfrm>
            <a:off x="611188" y="1830388"/>
            <a:ext cx="7900987" cy="4344987"/>
          </a:xfrm>
        </p:spPr>
        <p:txBody>
          <a:bodyPr/>
          <a:lstStyle/>
          <a:p>
            <a:pPr marL="0" indent="0">
              <a:buFontTx/>
              <a:buNone/>
            </a:pPr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grpSp>
        <p:nvGrpSpPr>
          <p:cNvPr id="24581" name="グループ化 6"/>
          <p:cNvGrpSpPr>
            <a:grpSpLocks/>
          </p:cNvGrpSpPr>
          <p:nvPr/>
        </p:nvGrpSpPr>
        <p:grpSpPr bwMode="auto">
          <a:xfrm>
            <a:off x="611188" y="488950"/>
            <a:ext cx="7900987" cy="1079500"/>
            <a:chOff x="1042988" y="333375"/>
            <a:chExt cx="7200900" cy="1079500"/>
          </a:xfrm>
        </p:grpSpPr>
        <p:sp>
          <p:nvSpPr>
            <p:cNvPr id="44059" name="AutoShape 4"/>
            <p:cNvSpPr>
              <a:spLocks noChangeArrowheads="1"/>
            </p:cNvSpPr>
            <p:nvPr/>
          </p:nvSpPr>
          <p:spPr bwMode="auto">
            <a:xfrm>
              <a:off x="1042988" y="333375"/>
              <a:ext cx="7200900" cy="1079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1800" u="sng"/>
            </a:p>
          </p:txBody>
        </p:sp>
        <p:sp>
          <p:nvSpPr>
            <p:cNvPr id="24609" name="Text Box 5"/>
            <p:cNvSpPr txBox="1">
              <a:spLocks noChangeArrowheads="1"/>
            </p:cNvSpPr>
            <p:nvPr/>
          </p:nvSpPr>
          <p:spPr bwMode="auto">
            <a:xfrm>
              <a:off x="1654969" y="519182"/>
              <a:ext cx="597693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すべての人</a:t>
              </a:r>
            </a:p>
          </p:txBody>
        </p:sp>
      </p:grp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1743075"/>
            <a:ext cx="1698625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743075"/>
            <a:ext cx="1660525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743075"/>
            <a:ext cx="16605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1743075"/>
            <a:ext cx="16986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4113213"/>
            <a:ext cx="16605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4159250"/>
            <a:ext cx="3294063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4144963"/>
            <a:ext cx="166052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4070350"/>
            <a:ext cx="16605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38" y="4168775"/>
            <a:ext cx="3294062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1655763"/>
            <a:ext cx="1698625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655763"/>
            <a:ext cx="166052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655763"/>
            <a:ext cx="16605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1655763"/>
            <a:ext cx="16986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5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4025900"/>
            <a:ext cx="16605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6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4071938"/>
            <a:ext cx="3294063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7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4057650"/>
            <a:ext cx="16605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8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3983038"/>
            <a:ext cx="166052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9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38" y="4081463"/>
            <a:ext cx="3294062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00" name="テキスト ボックス 29"/>
          <p:cNvSpPr txBox="1">
            <a:spLocks noChangeArrowheads="1"/>
          </p:cNvSpPr>
          <p:nvPr/>
        </p:nvSpPr>
        <p:spPr bwMode="auto">
          <a:xfrm>
            <a:off x="4932363" y="162877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にんぷ</a:t>
            </a:r>
            <a:endParaRPr lang="en-US" altLang="ja-JP" sz="1600">
              <a:solidFill>
                <a:srgbClr val="FF0000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24601" name="Oval 11"/>
          <p:cNvSpPr>
            <a:spLocks noChangeArrowheads="1"/>
          </p:cNvSpPr>
          <p:nvPr/>
        </p:nvSpPr>
        <p:spPr bwMode="auto">
          <a:xfrm>
            <a:off x="755650" y="1412875"/>
            <a:ext cx="7561263" cy="5256213"/>
          </a:xfrm>
          <a:prstGeom prst="ellipse">
            <a:avLst/>
          </a:prstGeom>
          <a:solidFill>
            <a:srgbClr val="FFCCFF">
              <a:alpha val="79607"/>
            </a:srgbClr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4602" name="Text Box 12"/>
          <p:cNvSpPr txBox="1">
            <a:spLocks noChangeArrowheads="1"/>
          </p:cNvSpPr>
          <p:nvPr/>
        </p:nvSpPr>
        <p:spPr bwMode="auto">
          <a:xfrm>
            <a:off x="1282700" y="2435225"/>
            <a:ext cx="65579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みんなが平等に利用しやすいように，</a:t>
            </a:r>
            <a:endParaRPr lang="en-US" altLang="ja-JP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もの</a:t>
            </a:r>
            <a:r>
              <a:rPr lang="ja-JP" altLang="en-US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や　</a:t>
            </a:r>
            <a:r>
              <a:rPr lang="ja-JP" altLang="en-US" sz="440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</a:t>
            </a:r>
            <a:r>
              <a:rPr lang="ja-JP" altLang="en-US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をつくる</a:t>
            </a:r>
          </a:p>
        </p:txBody>
      </p:sp>
      <p:sp>
        <p:nvSpPr>
          <p:cNvPr id="24603" name="Text Box 13"/>
          <p:cNvSpPr txBox="1">
            <a:spLocks noChangeArrowheads="1"/>
          </p:cNvSpPr>
          <p:nvPr/>
        </p:nvSpPr>
        <p:spPr bwMode="auto">
          <a:xfrm>
            <a:off x="1019175" y="4344988"/>
            <a:ext cx="73707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5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“</a:t>
            </a:r>
            <a:r>
              <a:rPr lang="ja-JP" altLang="en-US" sz="5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ユニバーサルデザイン”</a:t>
            </a:r>
          </a:p>
        </p:txBody>
      </p:sp>
      <p:sp>
        <p:nvSpPr>
          <p:cNvPr id="24604" name="テキスト ボックス 28"/>
          <p:cNvSpPr txBox="1">
            <a:spLocks noChangeArrowheads="1"/>
          </p:cNvSpPr>
          <p:nvPr/>
        </p:nvSpPr>
        <p:spPr bwMode="auto">
          <a:xfrm>
            <a:off x="1187450" y="1557338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としよ</a:t>
            </a:r>
          </a:p>
        </p:txBody>
      </p:sp>
      <p:sp>
        <p:nvSpPr>
          <p:cNvPr id="24605" name="テキスト ボックス 1"/>
          <p:cNvSpPr txBox="1">
            <a:spLocks noChangeArrowheads="1"/>
          </p:cNvSpPr>
          <p:nvPr/>
        </p:nvSpPr>
        <p:spPr bwMode="auto">
          <a:xfrm>
            <a:off x="5211763" y="50482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ひと</a:t>
            </a:r>
          </a:p>
        </p:txBody>
      </p:sp>
      <p:sp>
        <p:nvSpPr>
          <p:cNvPr id="24606" name="テキスト ボックス 2"/>
          <p:cNvSpPr txBox="1">
            <a:spLocks noChangeArrowheads="1"/>
          </p:cNvSpPr>
          <p:nvPr/>
        </p:nvSpPr>
        <p:spPr bwMode="auto">
          <a:xfrm>
            <a:off x="2624138" y="22050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びょうどう</a:t>
            </a:r>
          </a:p>
        </p:txBody>
      </p:sp>
      <p:sp>
        <p:nvSpPr>
          <p:cNvPr id="24607" name="テキスト ボックス 4"/>
          <p:cNvSpPr txBox="1">
            <a:spLocks noChangeArrowheads="1"/>
          </p:cNvSpPr>
          <p:nvPr/>
        </p:nvSpPr>
        <p:spPr bwMode="auto">
          <a:xfrm>
            <a:off x="4052888" y="2185988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りよう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69888" y="1916113"/>
            <a:ext cx="216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endParaRPr lang="ja-JP" altLang="ja-JP" sz="4400">
              <a:ea typeface="HGP創英角ｺﾞｼｯｸUB" panose="020B0900000000000000" pitchFamily="50" charset="-128"/>
            </a:endParaRPr>
          </a:p>
        </p:txBody>
      </p:sp>
      <p:pic>
        <p:nvPicPr>
          <p:cNvPr id="28676" name="Picture 4" descr="ドアノブ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2197100"/>
            <a:ext cx="34115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ドアノブ今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7"/>
          <a:stretch>
            <a:fillRect/>
          </a:stretch>
        </p:blipFill>
        <p:spPr bwMode="auto">
          <a:xfrm>
            <a:off x="611188" y="2197100"/>
            <a:ext cx="4435475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432050" y="16510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442075" y="16510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11188" y="482600"/>
            <a:ext cx="7900987" cy="10985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どっちのドアノブが使いやすい？</a:t>
            </a:r>
          </a:p>
        </p:txBody>
      </p:sp>
      <p:sp>
        <p:nvSpPr>
          <p:cNvPr id="28681" name="テキスト ボックス 1"/>
          <p:cNvSpPr txBox="1">
            <a:spLocks noChangeArrowheads="1"/>
          </p:cNvSpPr>
          <p:nvPr/>
        </p:nvSpPr>
        <p:spPr bwMode="auto">
          <a:xfrm>
            <a:off x="5435600" y="493713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つか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 noChangeAspect="1"/>
          </p:cNvSpPr>
          <p:nvPr/>
        </p:nvSpPr>
        <p:spPr bwMode="auto">
          <a:xfrm>
            <a:off x="901700" y="6286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69888" y="1916113"/>
            <a:ext cx="216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endParaRPr lang="ja-JP" altLang="ja-JP" sz="4400">
              <a:ea typeface="HGP創英角ｺﾞｼｯｸUB" panose="020B0900000000000000" pitchFamily="50" charset="-128"/>
            </a:endParaRPr>
          </a:p>
        </p:txBody>
      </p:sp>
      <p:pic>
        <p:nvPicPr>
          <p:cNvPr id="30724" name="Picture 4" descr="ドアノブ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2197100"/>
            <a:ext cx="341153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ドアノブ今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27"/>
          <a:stretch>
            <a:fillRect/>
          </a:stretch>
        </p:blipFill>
        <p:spPr bwMode="auto">
          <a:xfrm>
            <a:off x="568325" y="2233613"/>
            <a:ext cx="44354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344738" y="1562100"/>
            <a:ext cx="717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527800" y="158115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32777" name="AutoShape 8"/>
          <p:cNvSpPr>
            <a:spLocks noChangeArrowheads="1"/>
          </p:cNvSpPr>
          <p:nvPr/>
        </p:nvSpPr>
        <p:spPr bwMode="auto">
          <a:xfrm>
            <a:off x="3062288" y="2613025"/>
            <a:ext cx="1290637" cy="1733550"/>
          </a:xfrm>
          <a:prstGeom prst="downArrow">
            <a:avLst>
              <a:gd name="adj1" fmla="val 50000"/>
              <a:gd name="adj2" fmla="val 6676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2778" name="AutoShape 7"/>
          <p:cNvSpPr>
            <a:spLocks noChangeArrowheads="1"/>
          </p:cNvSpPr>
          <p:nvPr/>
        </p:nvSpPr>
        <p:spPr bwMode="auto">
          <a:xfrm>
            <a:off x="5100638" y="2613025"/>
            <a:ext cx="2466975" cy="20256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25" y="10800"/>
                </a:moveTo>
                <a:cubicBezTo>
                  <a:pt x="19025" y="6257"/>
                  <a:pt x="15342" y="2575"/>
                  <a:pt x="10800" y="2575"/>
                </a:cubicBezTo>
                <a:cubicBezTo>
                  <a:pt x="6257" y="2575"/>
                  <a:pt x="2575" y="6257"/>
                  <a:pt x="2575" y="10800"/>
                </a:cubicBezTo>
                <a:cubicBezTo>
                  <a:pt x="2574" y="11666"/>
                  <a:pt x="2711" y="12528"/>
                  <a:pt x="2980" y="13351"/>
                </a:cubicBezTo>
                <a:lnTo>
                  <a:pt x="532" y="14150"/>
                </a:lnTo>
                <a:cubicBezTo>
                  <a:pt x="179" y="13068"/>
                  <a:pt x="0" y="1193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313" y="14788"/>
                </a:lnTo>
                <a:lnTo>
                  <a:pt x="16325" y="10800"/>
                </a:lnTo>
                <a:lnTo>
                  <a:pt x="19025" y="1080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2780" name="Picture 11" descr="person_01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525" y="4933950"/>
            <a:ext cx="13604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625475" y="476250"/>
            <a:ext cx="7886700" cy="110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2566988" y="790575"/>
            <a:ext cx="32432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1" kern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正解は・・・</a:t>
            </a:r>
          </a:p>
        </p:txBody>
      </p:sp>
      <p:sp>
        <p:nvSpPr>
          <p:cNvPr id="30734" name="Text Box 5"/>
          <p:cNvSpPr txBox="1">
            <a:spLocks noChangeArrowheads="1"/>
          </p:cNvSpPr>
          <p:nvPr/>
        </p:nvSpPr>
        <p:spPr bwMode="auto">
          <a:xfrm>
            <a:off x="5591175" y="571500"/>
            <a:ext cx="1103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54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endParaRPr lang="en-US" altLang="ja-JP" sz="5400" b="1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735" name="テキスト ボックス 17"/>
          <p:cNvSpPr txBox="1">
            <a:spLocks noChangeArrowheads="1"/>
          </p:cNvSpPr>
          <p:nvPr/>
        </p:nvSpPr>
        <p:spPr bwMode="auto">
          <a:xfrm>
            <a:off x="3132138" y="476250"/>
            <a:ext cx="1004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せいかい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96888" y="2197100"/>
            <a:ext cx="4435475" cy="4003675"/>
          </a:xfrm>
          <a:prstGeom prst="rect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>
            <a:off x="542925" y="5757863"/>
            <a:ext cx="6497638" cy="688975"/>
          </a:xfrm>
          <a:prstGeom prst="wedgeRoundRectCallout">
            <a:avLst>
              <a:gd name="adj1" fmla="val 56847"/>
              <a:gd name="adj2" fmla="val -43528"/>
              <a:gd name="adj3" fmla="val 1666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レバーをおすだけで開くね！</a:t>
            </a:r>
            <a:endParaRPr lang="ja-JP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735513" y="561657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ひら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1639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3011" name="コンテンツ プレースホルダー 2"/>
          <p:cNvSpPr>
            <a:spLocks noGrp="1" noChangeAspect="1"/>
          </p:cNvSpPr>
          <p:nvPr>
            <p:ph idx="1"/>
          </p:nvPr>
        </p:nvSpPr>
        <p:spPr>
          <a:xfrm>
            <a:off x="611188" y="1830388"/>
            <a:ext cx="7900987" cy="4344987"/>
          </a:xfrm>
        </p:spPr>
        <p:txBody>
          <a:bodyPr/>
          <a:lstStyle/>
          <a:p>
            <a:pPr marL="0" indent="0">
              <a:buFontTx/>
              <a:buNone/>
            </a:pPr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grpSp>
        <p:nvGrpSpPr>
          <p:cNvPr id="43013" name="グループ化 6"/>
          <p:cNvGrpSpPr>
            <a:grpSpLocks/>
          </p:cNvGrpSpPr>
          <p:nvPr/>
        </p:nvGrpSpPr>
        <p:grpSpPr bwMode="auto">
          <a:xfrm>
            <a:off x="611188" y="488950"/>
            <a:ext cx="7900987" cy="1079500"/>
            <a:chOff x="1042988" y="333375"/>
            <a:chExt cx="7200900" cy="1079500"/>
          </a:xfrm>
        </p:grpSpPr>
        <p:sp>
          <p:nvSpPr>
            <p:cNvPr id="44059" name="AutoShape 4"/>
            <p:cNvSpPr>
              <a:spLocks noChangeArrowheads="1"/>
            </p:cNvSpPr>
            <p:nvPr/>
          </p:nvSpPr>
          <p:spPr bwMode="auto">
            <a:xfrm>
              <a:off x="1042988" y="333375"/>
              <a:ext cx="7200900" cy="1079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1800" u="sng"/>
            </a:p>
          </p:txBody>
        </p:sp>
        <p:sp>
          <p:nvSpPr>
            <p:cNvPr id="43041" name="Text Box 5"/>
            <p:cNvSpPr txBox="1">
              <a:spLocks noChangeArrowheads="1"/>
            </p:cNvSpPr>
            <p:nvPr/>
          </p:nvSpPr>
          <p:spPr bwMode="auto">
            <a:xfrm>
              <a:off x="1654969" y="519182"/>
              <a:ext cx="597693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すべての人</a:t>
              </a:r>
            </a:p>
          </p:txBody>
        </p: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1743075"/>
            <a:ext cx="1698625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743075"/>
            <a:ext cx="1660525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743075"/>
            <a:ext cx="16605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1743075"/>
            <a:ext cx="16986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4113213"/>
            <a:ext cx="16605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9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4159250"/>
            <a:ext cx="3294063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0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4144963"/>
            <a:ext cx="166052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1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4070350"/>
            <a:ext cx="16605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2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38" y="4168775"/>
            <a:ext cx="3294062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1655763"/>
            <a:ext cx="1698625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4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655763"/>
            <a:ext cx="1660525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5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655763"/>
            <a:ext cx="166052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6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38" y="1655763"/>
            <a:ext cx="16986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7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" y="4025900"/>
            <a:ext cx="16605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8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4071938"/>
            <a:ext cx="3294063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9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4057650"/>
            <a:ext cx="16605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0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3983038"/>
            <a:ext cx="166052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31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38" y="4081463"/>
            <a:ext cx="3294062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32" name="テキスト ボックス 29"/>
          <p:cNvSpPr txBox="1">
            <a:spLocks noChangeArrowheads="1"/>
          </p:cNvSpPr>
          <p:nvPr/>
        </p:nvSpPr>
        <p:spPr bwMode="auto">
          <a:xfrm>
            <a:off x="4932363" y="162877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にんぷ</a:t>
            </a:r>
            <a:endParaRPr lang="en-US" altLang="ja-JP" sz="1600">
              <a:solidFill>
                <a:srgbClr val="FF0000"/>
              </a:solidFill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43033" name="Oval 11"/>
          <p:cNvSpPr>
            <a:spLocks noChangeArrowheads="1"/>
          </p:cNvSpPr>
          <p:nvPr/>
        </p:nvSpPr>
        <p:spPr bwMode="auto">
          <a:xfrm>
            <a:off x="755650" y="1412875"/>
            <a:ext cx="7561263" cy="5256213"/>
          </a:xfrm>
          <a:prstGeom prst="ellipse">
            <a:avLst/>
          </a:prstGeom>
          <a:solidFill>
            <a:srgbClr val="FFCCFF">
              <a:alpha val="79607"/>
            </a:srgbClr>
          </a:solidFill>
          <a:ln w="952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3034" name="Text Box 12"/>
          <p:cNvSpPr txBox="1">
            <a:spLocks noChangeArrowheads="1"/>
          </p:cNvSpPr>
          <p:nvPr/>
        </p:nvSpPr>
        <p:spPr bwMode="auto">
          <a:xfrm>
            <a:off x="1282700" y="2435225"/>
            <a:ext cx="65579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みんなが平等に利用しやすいように，</a:t>
            </a:r>
            <a:endParaRPr lang="en-US" altLang="ja-JP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もの</a:t>
            </a:r>
            <a:r>
              <a:rPr lang="ja-JP" altLang="en-US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や　</a:t>
            </a:r>
            <a:r>
              <a:rPr lang="ja-JP" altLang="en-US" sz="440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</a:t>
            </a:r>
            <a:r>
              <a:rPr lang="ja-JP" altLang="en-US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をつくる</a:t>
            </a:r>
          </a:p>
        </p:txBody>
      </p:sp>
      <p:sp>
        <p:nvSpPr>
          <p:cNvPr id="43035" name="Text Box 13"/>
          <p:cNvSpPr txBox="1">
            <a:spLocks noChangeArrowheads="1"/>
          </p:cNvSpPr>
          <p:nvPr/>
        </p:nvSpPr>
        <p:spPr bwMode="auto">
          <a:xfrm>
            <a:off x="1019175" y="4344988"/>
            <a:ext cx="73707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5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“</a:t>
            </a:r>
            <a:r>
              <a:rPr lang="ja-JP" altLang="en-US" sz="5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ユニバーサルデザイン”</a:t>
            </a:r>
          </a:p>
        </p:txBody>
      </p:sp>
      <p:sp>
        <p:nvSpPr>
          <p:cNvPr id="43036" name="テキスト ボックス 28"/>
          <p:cNvSpPr txBox="1">
            <a:spLocks noChangeArrowheads="1"/>
          </p:cNvSpPr>
          <p:nvPr/>
        </p:nvSpPr>
        <p:spPr bwMode="auto">
          <a:xfrm>
            <a:off x="1187450" y="1557338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としよ</a:t>
            </a:r>
          </a:p>
        </p:txBody>
      </p:sp>
      <p:sp>
        <p:nvSpPr>
          <p:cNvPr id="43037" name="テキスト ボックス 1"/>
          <p:cNvSpPr txBox="1">
            <a:spLocks noChangeArrowheads="1"/>
          </p:cNvSpPr>
          <p:nvPr/>
        </p:nvSpPr>
        <p:spPr bwMode="auto">
          <a:xfrm>
            <a:off x="5211763" y="525463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ひと</a:t>
            </a:r>
          </a:p>
        </p:txBody>
      </p:sp>
      <p:sp>
        <p:nvSpPr>
          <p:cNvPr id="43038" name="テキスト ボックス 2"/>
          <p:cNvSpPr txBox="1">
            <a:spLocks noChangeArrowheads="1"/>
          </p:cNvSpPr>
          <p:nvPr/>
        </p:nvSpPr>
        <p:spPr bwMode="auto">
          <a:xfrm>
            <a:off x="2693988" y="2187575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びょうどう</a:t>
            </a:r>
          </a:p>
        </p:txBody>
      </p:sp>
      <p:sp>
        <p:nvSpPr>
          <p:cNvPr id="43039" name="テキスト ボックス 4"/>
          <p:cNvSpPr txBox="1">
            <a:spLocks noChangeArrowheads="1"/>
          </p:cNvSpPr>
          <p:nvPr/>
        </p:nvSpPr>
        <p:spPr bwMode="auto">
          <a:xfrm>
            <a:off x="4095750" y="2222500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りよう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 noChangeAspect="1"/>
          </p:cNvSpPr>
          <p:nvPr/>
        </p:nvSpPr>
        <p:spPr bwMode="auto">
          <a:xfrm>
            <a:off x="611188" y="1830388"/>
            <a:ext cx="7900987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１．ユニバーサルデザインってなに？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２．まちづくりってなに？</a:t>
            </a: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３．ユニバーサルデザインのまちづくり</a:t>
            </a:r>
          </a:p>
        </p:txBody>
      </p:sp>
      <p:sp>
        <p:nvSpPr>
          <p:cNvPr id="45059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1188" y="708025"/>
            <a:ext cx="7900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　　く　　じ</a:t>
            </a:r>
          </a:p>
        </p:txBody>
      </p:sp>
    </p:spTree>
    <p:extLst>
      <p:ext uri="{BB962C8B-B14F-4D97-AF65-F5344CB8AC3E}">
        <p14:creationId xmlns:p14="http://schemas.microsoft.com/office/powerpoint/2010/main" val="21321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6FC1ACCC-8D12-6DD3-F41D-4EF9CB6D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73D3921-17B3-21CC-083E-75B7E488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936" y="765068"/>
            <a:ext cx="59257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まちづくりってなに？</a:t>
            </a: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67AFB30A-789F-CB8F-B50D-6BA8D48DE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235" y="1817217"/>
            <a:ext cx="5697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まちづくり</a:t>
            </a:r>
            <a:r>
              <a:rPr lang="ja-JP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とは</a:t>
            </a:r>
            <a:r>
              <a:rPr lang="ja-JP" altLang="en-US" sz="54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1A5F3EB6-25D2-C55F-F2B2-E0472AE8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92" y="2720568"/>
            <a:ext cx="792362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みんなが住んでいる町をもっと便利にしたり、　きれいにしたりして住みやすくすることで、　　</a:t>
            </a:r>
            <a:r>
              <a:rPr lang="ja-JP" altLang="en-US" sz="33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町の魅力を高める</a:t>
            </a: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こと。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FFAA4E27-D924-7FCA-6E9C-7C4ECC31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379" y="4508119"/>
            <a:ext cx="5697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まちづくり</a:t>
            </a:r>
            <a:r>
              <a:rPr lang="ja-JP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目的</a:t>
            </a:r>
            <a:r>
              <a:rPr lang="ja-JP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は？</a:t>
            </a:r>
            <a:r>
              <a:rPr lang="ja-JP" altLang="en-US" sz="54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E4E237CC-F40E-446D-FB17-F0A2F6A0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336" y="5497951"/>
            <a:ext cx="761132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みんなが</a:t>
            </a:r>
            <a:r>
              <a:rPr lang="ja-JP" altLang="en-US" sz="33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「居心地よい」</a:t>
            </a: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町をつくること。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Picture 29" descr="person_0186">
            <a:extLst>
              <a:ext uri="{FF2B5EF4-FFF2-40B4-BE49-F238E27FC236}">
                <a16:creationId xmlns:a16="http://schemas.microsoft.com/office/drawing/2014/main" id="{05AF9A41-FC05-6F0E-2DC8-23BB1D41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CAA934CC-A60E-829A-0E4A-D0D8205D2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C20AF94-9D95-16C3-ADB6-F37AAEEA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317" y="749984"/>
            <a:ext cx="6913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どんなことが「まちづくり」なの？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ABFD5B55-A171-7FE2-3D72-014C0D4F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007383"/>
            <a:ext cx="427434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・道路や公園をつくる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6303C0B0-3E70-FA34-9E67-52474212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090" y="5018271"/>
            <a:ext cx="505381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・イベントやお祭りをひらく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8F1579FF-5B12-7C75-2D1C-20B7C0D9C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55" y="3019322"/>
            <a:ext cx="505381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・歩道や信号を設置する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F94E5E64-CA13-68BF-0140-9430C99C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687" y="3019322"/>
            <a:ext cx="505381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・災害に強いまちの設計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78373CB9-4276-F31E-81A0-EB79C72E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090" y="5686461"/>
            <a:ext cx="505381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・地域の活動の発信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A9CEFF96-4FCF-CCF2-70D4-0E5807EC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780" y="4077072"/>
            <a:ext cx="358414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5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これら以外にも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497F0B5C-EFB6-2FE2-752B-67BA8D54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55" y="2007383"/>
            <a:ext cx="472517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・建物を建てる</a:t>
            </a:r>
          </a:p>
        </p:txBody>
      </p:sp>
      <p:pic>
        <p:nvPicPr>
          <p:cNvPr id="3" name="Picture 29" descr="person_0186">
            <a:extLst>
              <a:ext uri="{FF2B5EF4-FFF2-40B4-BE49-F238E27FC236}">
                <a16:creationId xmlns:a16="http://schemas.microsoft.com/office/drawing/2014/main" id="{70629A0B-E770-181C-D7E3-62E9BCE5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>
                <a16:creationId xmlns:a16="http://schemas.microsoft.com/office/drawing/2014/main" id="{8C414214-88F1-78B8-7727-C6E45ACB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C1F3ECE-BD59-2280-5949-E1F3417A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043" y="719207"/>
            <a:ext cx="63053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まちづくりって誰がやるの？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AA652F8E-7FEB-F2A1-A8B8-CF9504F9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33" y="3090512"/>
            <a:ext cx="49087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①行政（国・県・市町村）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DEBE7854-FC67-5114-7282-1BEB92718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668" y="3090512"/>
            <a:ext cx="272280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②民間企業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B6466699-7177-EB9E-3085-DB6C596C1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3" y="5168002"/>
            <a:ext cx="309427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③地域の住民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33714581-5127-8DE6-4B06-4949A6CE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668" y="5168002"/>
            <a:ext cx="309427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④学生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6FF032B0-99D4-825F-F0A2-3A65F733C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754" y="1786870"/>
            <a:ext cx="32358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4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正解は・・・</a:t>
            </a:r>
            <a:r>
              <a:rPr lang="ja-JP" altLang="en-US" sz="54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43E44264-D933-2471-C7AF-0BA758C6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3970641"/>
            <a:ext cx="64717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4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①から④全て正解です！</a:t>
            </a:r>
            <a:r>
              <a:rPr lang="ja-JP" altLang="en-US" sz="54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B65214D-1B35-15B8-FD44-AEB68CFC4DA3}"/>
              </a:ext>
            </a:extLst>
          </p:cNvPr>
          <p:cNvSpPr/>
          <p:nvPr/>
        </p:nvSpPr>
        <p:spPr>
          <a:xfrm>
            <a:off x="434053" y="2970554"/>
            <a:ext cx="946871" cy="900247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50A9F7A-4C2F-8310-0213-4A6FDB014BF2}"/>
              </a:ext>
            </a:extLst>
          </p:cNvPr>
          <p:cNvSpPr/>
          <p:nvPr/>
        </p:nvSpPr>
        <p:spPr>
          <a:xfrm>
            <a:off x="434053" y="5017960"/>
            <a:ext cx="946871" cy="900247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5400CDB-ECA8-0FCC-DC4A-55BE5E1E69BE}"/>
              </a:ext>
            </a:extLst>
          </p:cNvPr>
          <p:cNvSpPr/>
          <p:nvPr/>
        </p:nvSpPr>
        <p:spPr>
          <a:xfrm>
            <a:off x="5853978" y="2929374"/>
            <a:ext cx="946871" cy="900247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8DEDE63-47F4-B213-8B81-E03A6ACFE6A4}"/>
              </a:ext>
            </a:extLst>
          </p:cNvPr>
          <p:cNvSpPr/>
          <p:nvPr/>
        </p:nvSpPr>
        <p:spPr>
          <a:xfrm>
            <a:off x="5893577" y="5017960"/>
            <a:ext cx="946871" cy="900247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9" descr="person_0186">
            <a:extLst>
              <a:ext uri="{FF2B5EF4-FFF2-40B4-BE49-F238E27FC236}">
                <a16:creationId xmlns:a16="http://schemas.microsoft.com/office/drawing/2014/main" id="{570535B7-5D22-0BD0-6568-5CD4D944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" grpId="0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A24A3FF5-0248-3B41-FC35-859F2B34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96B8AF5-DB8E-1694-1780-BA01F537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130" y="737042"/>
            <a:ext cx="5925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小学生が出来る「まちづくり」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EA65959E-F335-D1C3-8FAC-6C391714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1" y="1924578"/>
            <a:ext cx="472517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①自然や環境を守る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DCB6BEEB-347B-A659-624D-04F2EA26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1" y="2529490"/>
            <a:ext cx="821132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公園や川をきれいにする、ゴミ拾いをする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B93081F4-6CD4-60F9-C862-9CA16DC2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2" y="3454018"/>
            <a:ext cx="472517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②安全な町をつくる行動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8E9D2F93-0848-9BA8-4AB3-C8469EAC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1" y="4054182"/>
            <a:ext cx="821132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交通ルールを守る、防災訓練に参加する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8E67B6BE-DBC0-4BF2-7B7E-1CA1C071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1" y="4933235"/>
            <a:ext cx="625393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③思いやりのある町をつくる行動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C5B8BB61-30FE-7039-776D-DC53415E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41" y="5520794"/>
            <a:ext cx="76969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あいさつをする、困っている人を助ける</a:t>
            </a:r>
          </a:p>
        </p:txBody>
      </p:sp>
      <p:pic>
        <p:nvPicPr>
          <p:cNvPr id="3" name="Picture 29" descr="person_0186">
            <a:extLst>
              <a:ext uri="{FF2B5EF4-FFF2-40B4-BE49-F238E27FC236}">
                <a16:creationId xmlns:a16="http://schemas.microsoft.com/office/drawing/2014/main" id="{B7F51AAA-E22E-EA7A-12A3-32B36C58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917879B5-B188-F308-EDA4-1263E7CCA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4B50097-85D2-33E3-F9C2-70001980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882" y="749984"/>
            <a:ext cx="69127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つまり「まちづくり」とはなんなの？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34672025-0596-8923-4BEE-BBF5CBF7A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13" y="3645024"/>
            <a:ext cx="7980107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その地域に関わる</a:t>
            </a:r>
            <a:r>
              <a:rPr lang="ja-JP" altLang="en-US" sz="45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すべての人たち</a:t>
            </a: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　　　　主体となって「</a:t>
            </a:r>
            <a:r>
              <a:rPr lang="ja-JP" altLang="en-US" sz="33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自分たちの暮らしを良くするために地域を整えていく</a:t>
            </a:r>
            <a:r>
              <a:rPr lang="ja-JP" altLang="en-US" sz="33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」取組のことです！</a:t>
            </a:r>
            <a:endParaRPr lang="en-US" altLang="ja-JP" sz="33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947FF950-2773-06A5-565A-8AB8D3D0E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13" y="2163328"/>
            <a:ext cx="71617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つまり、</a:t>
            </a:r>
            <a:r>
              <a:rPr lang="ja-JP" alt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「まちづくり」</a:t>
            </a:r>
            <a:r>
              <a:rPr lang="ja-JP" alt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とは、</a:t>
            </a:r>
            <a:r>
              <a:rPr lang="ja-JP" altLang="en-US" sz="54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45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Picture 29" descr="person_0186">
            <a:extLst>
              <a:ext uri="{FF2B5EF4-FFF2-40B4-BE49-F238E27FC236}">
                <a16:creationId xmlns:a16="http://schemas.microsoft.com/office/drawing/2014/main" id="{8E50842A-83E4-F034-1D00-2A42CF5E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5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 noChangeAspect="1"/>
          </p:cNvSpPr>
          <p:nvPr/>
        </p:nvSpPr>
        <p:spPr bwMode="auto">
          <a:xfrm>
            <a:off x="611188" y="1633538"/>
            <a:ext cx="7900987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１．ユニバーサルデザインってなに？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２．まちづくりってなに？</a:t>
            </a: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３．ユニバーサルデザインのまちづくり</a:t>
            </a:r>
          </a:p>
        </p:txBody>
      </p:sp>
      <p:sp>
        <p:nvSpPr>
          <p:cNvPr id="6147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708025"/>
            <a:ext cx="79009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　　く　　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 noChangeAspect="1"/>
          </p:cNvSpPr>
          <p:nvPr/>
        </p:nvSpPr>
        <p:spPr bwMode="auto">
          <a:xfrm>
            <a:off x="611188" y="1830388"/>
            <a:ext cx="7900987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１．ユニバーサルデザインってなに？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kern="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２．まちづくりってなに？</a:t>
            </a: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3600" kern="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3600" kern="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３．ユニバーサルデザインのまちづくり</a:t>
            </a:r>
          </a:p>
        </p:txBody>
      </p:sp>
      <p:sp>
        <p:nvSpPr>
          <p:cNvPr id="45059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11188" y="541338"/>
            <a:ext cx="7900987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1188" y="708025"/>
            <a:ext cx="7900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　　く　　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009_08_12 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784225"/>
            <a:ext cx="725487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3505200" y="579438"/>
            <a:ext cx="4740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エスカレーターよりも・・・</a:t>
            </a:r>
          </a:p>
        </p:txBody>
      </p:sp>
      <p:sp>
        <p:nvSpPr>
          <p:cNvPr id="49156" name="AutoShape 7"/>
          <p:cNvSpPr>
            <a:spLocks noChangeArrowheads="1"/>
          </p:cNvSpPr>
          <p:nvPr/>
        </p:nvSpPr>
        <p:spPr bwMode="auto">
          <a:xfrm>
            <a:off x="611188" y="333375"/>
            <a:ext cx="2884487" cy="77152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u="sng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276600" y="3429000"/>
            <a:ext cx="863600" cy="7207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431800" y="552450"/>
            <a:ext cx="3035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solidFill>
                  <a:schemeClr val="accent2"/>
                </a:solidFill>
              </a:rPr>
              <a:t>　 </a:t>
            </a:r>
            <a:r>
              <a:rPr lang="ja-JP" altLang="en-US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水戸駅（南口）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2820988" y="1412875"/>
            <a:ext cx="1368425" cy="1368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6011863" y="3644900"/>
            <a:ext cx="2640012" cy="2663825"/>
            <a:chOff x="2140881" y="1797548"/>
            <a:chExt cx="2525705" cy="2105941"/>
          </a:xfrm>
        </p:grpSpPr>
        <p:pic>
          <p:nvPicPr>
            <p:cNvPr id="49165" name="Picture 21" descr="電動車いすに乗る人のイラスト（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625" y="1797548"/>
              <a:ext cx="1583151" cy="19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角丸四角形 12"/>
            <p:cNvSpPr/>
            <p:nvPr/>
          </p:nvSpPr>
          <p:spPr>
            <a:xfrm>
              <a:off x="2140881" y="3339981"/>
              <a:ext cx="2525705" cy="563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体の不自由な人</a:t>
              </a:r>
            </a:p>
          </p:txBody>
        </p:sp>
      </p:grpSp>
      <p:sp>
        <p:nvSpPr>
          <p:cNvPr id="49161" name="テキスト ボックス 1"/>
          <p:cNvSpPr txBox="1">
            <a:spLocks noChangeArrowheads="1"/>
          </p:cNvSpPr>
          <p:nvPr/>
        </p:nvSpPr>
        <p:spPr bwMode="auto">
          <a:xfrm>
            <a:off x="1116013" y="333375"/>
            <a:ext cx="211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みとえき みなみぐち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875338" y="5516563"/>
            <a:ext cx="81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ＤＦ特太ゴシック体" pitchFamily="49" charset="-128"/>
              </a:rPr>
              <a:t>からだ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65938" y="5516563"/>
            <a:ext cx="982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ＤＦ特太ゴシック体" pitchFamily="49" charset="-128"/>
              </a:rPr>
              <a:t>ふじゆう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024813" y="54943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ＤＦ特太ゴシック体" pitchFamily="49" charset="-128"/>
              </a:rPr>
              <a:t>ひと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3421063" y="563563"/>
            <a:ext cx="49672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公衆電話や水道にも・・・</a:t>
            </a:r>
          </a:p>
        </p:txBody>
      </p:sp>
      <p:pic>
        <p:nvPicPr>
          <p:cNvPr id="55299" name="Picture 7" descr="IMG_09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14450"/>
            <a:ext cx="3963987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IMG_09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1314450"/>
            <a:ext cx="39655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9"/>
          <p:cNvSpPr>
            <a:spLocks noChangeArrowheads="1"/>
          </p:cNvSpPr>
          <p:nvPr/>
        </p:nvSpPr>
        <p:spPr bwMode="auto">
          <a:xfrm>
            <a:off x="1271588" y="2562225"/>
            <a:ext cx="366712" cy="1689100"/>
          </a:xfrm>
          <a:prstGeom prst="upDownArrow">
            <a:avLst>
              <a:gd name="adj1" fmla="val 41852"/>
              <a:gd name="adj2" fmla="val 7331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5067" name="AutoShape 10"/>
          <p:cNvSpPr>
            <a:spLocks noChangeArrowheads="1"/>
          </p:cNvSpPr>
          <p:nvPr/>
        </p:nvSpPr>
        <p:spPr bwMode="auto">
          <a:xfrm>
            <a:off x="2371725" y="2562225"/>
            <a:ext cx="368300" cy="1689100"/>
          </a:xfrm>
          <a:prstGeom prst="upDownArrow">
            <a:avLst>
              <a:gd name="adj1" fmla="val 41852"/>
              <a:gd name="adj2" fmla="val 7299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5068" name="AutoShape 11"/>
          <p:cNvSpPr>
            <a:spLocks noChangeArrowheads="1"/>
          </p:cNvSpPr>
          <p:nvPr/>
        </p:nvSpPr>
        <p:spPr bwMode="auto">
          <a:xfrm>
            <a:off x="3767138" y="2928938"/>
            <a:ext cx="366712" cy="1322387"/>
          </a:xfrm>
          <a:prstGeom prst="upDownArrow">
            <a:avLst>
              <a:gd name="adj1" fmla="val 41852"/>
              <a:gd name="adj2" fmla="val 57397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5069" name="AutoShape 12"/>
          <p:cNvSpPr>
            <a:spLocks noChangeArrowheads="1"/>
          </p:cNvSpPr>
          <p:nvPr/>
        </p:nvSpPr>
        <p:spPr bwMode="auto">
          <a:xfrm>
            <a:off x="7218363" y="2414588"/>
            <a:ext cx="366712" cy="1689100"/>
          </a:xfrm>
          <a:prstGeom prst="upDownArrow">
            <a:avLst>
              <a:gd name="adj1" fmla="val 41852"/>
              <a:gd name="adj2" fmla="val 7331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5070" name="AutoShape 13"/>
          <p:cNvSpPr>
            <a:spLocks noChangeArrowheads="1"/>
          </p:cNvSpPr>
          <p:nvPr/>
        </p:nvSpPr>
        <p:spPr bwMode="auto">
          <a:xfrm>
            <a:off x="6262688" y="2709863"/>
            <a:ext cx="368300" cy="1395412"/>
          </a:xfrm>
          <a:prstGeom prst="upDownArrow">
            <a:avLst>
              <a:gd name="adj1" fmla="val 41852"/>
              <a:gd name="adj2" fmla="val 60305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5306" name="AutoShape 4"/>
          <p:cNvSpPr>
            <a:spLocks noChangeArrowheads="1"/>
          </p:cNvSpPr>
          <p:nvPr/>
        </p:nvSpPr>
        <p:spPr bwMode="auto">
          <a:xfrm>
            <a:off x="611188" y="465138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5307" name="Text Box 5"/>
          <p:cNvSpPr txBox="1">
            <a:spLocks noChangeArrowheads="1"/>
          </p:cNvSpPr>
          <p:nvPr/>
        </p:nvSpPr>
        <p:spPr bwMode="auto">
          <a:xfrm>
            <a:off x="611188" y="582613"/>
            <a:ext cx="2663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茨城県庁</a:t>
            </a:r>
          </a:p>
        </p:txBody>
      </p:sp>
      <p:sp>
        <p:nvSpPr>
          <p:cNvPr id="55308" name="テキスト ボックス 16"/>
          <p:cNvSpPr txBox="1">
            <a:spLocks noChangeArrowheads="1"/>
          </p:cNvSpPr>
          <p:nvPr/>
        </p:nvSpPr>
        <p:spPr bwMode="auto">
          <a:xfrm>
            <a:off x="3614738" y="376238"/>
            <a:ext cx="155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/>
              <a:t>こうしゅうでんわ</a:t>
            </a: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1362075" y="4314825"/>
            <a:ext cx="6564313" cy="2432050"/>
            <a:chOff x="1362138" y="4314522"/>
            <a:chExt cx="6564606" cy="2431754"/>
          </a:xfrm>
        </p:grpSpPr>
        <p:sp>
          <p:nvSpPr>
            <p:cNvPr id="55316" name="AutoShape 4"/>
            <p:cNvSpPr>
              <a:spLocks noChangeArrowheads="1"/>
            </p:cNvSpPr>
            <p:nvPr/>
          </p:nvSpPr>
          <p:spPr bwMode="auto">
            <a:xfrm>
              <a:off x="4012142" y="4896544"/>
              <a:ext cx="3914602" cy="1527134"/>
            </a:xfrm>
            <a:prstGeom prst="wedgeRoundRectCallout">
              <a:avLst>
                <a:gd name="adj1" fmla="val -59440"/>
                <a:gd name="adj2" fmla="val 1804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>
                  <a:solidFill>
                    <a:schemeClr val="accent2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低いところにあると</a:t>
              </a:r>
              <a:endParaRPr lang="en-US" altLang="ja-JP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grpSp>
          <p:nvGrpSpPr>
            <p:cNvPr id="55317" name="グループ化 17"/>
            <p:cNvGrpSpPr>
              <a:grpSpLocks/>
            </p:cNvGrpSpPr>
            <p:nvPr/>
          </p:nvGrpSpPr>
          <p:grpSpPr bwMode="auto">
            <a:xfrm>
              <a:off x="1362138" y="4314522"/>
              <a:ext cx="2462085" cy="2431754"/>
              <a:chOff x="59522" y="3929668"/>
              <a:chExt cx="2462085" cy="2431754"/>
            </a:xfrm>
          </p:grpSpPr>
          <p:pic>
            <p:nvPicPr>
              <p:cNvPr id="55318" name="Picture 16" descr="http://4.bp.blogspot.com/-PJJignDxO_4/VwIgNBDHykI/AAAAAAAA5Y0/diz2OmKnukEW8pL1p6xequEmloLUCip7Q/s800/count_boy05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22" y="4887426"/>
                <a:ext cx="1379555" cy="1451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9" name="Picture 18" descr="http://3.bp.blogspot.com/-h2nL_85aQww/VwIgPncJA0I/AAAAAAAA5Zg/eT18BydXUbgZKYsu-fXLKM1UIK6kYI8_g/s800/count_girl05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1808" y="4910071"/>
                <a:ext cx="1339799" cy="1451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角丸四角形 20"/>
              <p:cNvSpPr/>
              <p:nvPr/>
            </p:nvSpPr>
            <p:spPr>
              <a:xfrm>
                <a:off x="415138" y="3929668"/>
                <a:ext cx="1446278" cy="701590"/>
              </a:xfrm>
              <a:prstGeom prst="roundRect">
                <a:avLst>
                  <a:gd name="adj" fmla="val 31213"/>
                </a:avLst>
              </a:prstGeom>
              <a:noFill/>
              <a:ln>
                <a:solidFill>
                  <a:srgbClr val="FFCC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子ども</a:t>
                </a:r>
              </a:p>
            </p:txBody>
          </p:sp>
        </p:grpSp>
      </p:grpSp>
      <p:sp>
        <p:nvSpPr>
          <p:cNvPr id="55310" name="テキスト ボックス 2"/>
          <p:cNvSpPr txBox="1">
            <a:spLocks noChangeArrowheads="1"/>
          </p:cNvSpPr>
          <p:nvPr/>
        </p:nvSpPr>
        <p:spPr bwMode="auto">
          <a:xfrm>
            <a:off x="950913" y="396875"/>
            <a:ext cx="198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いばらきけんちょう</a:t>
            </a:r>
          </a:p>
        </p:txBody>
      </p:sp>
      <p:sp>
        <p:nvSpPr>
          <p:cNvPr id="55311" name="テキスト ボックス 3"/>
          <p:cNvSpPr txBox="1">
            <a:spLocks noChangeArrowheads="1"/>
          </p:cNvSpPr>
          <p:nvPr/>
        </p:nvSpPr>
        <p:spPr bwMode="auto">
          <a:xfrm>
            <a:off x="5473700" y="34607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すいどう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930400" y="4230688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ＤＦ特太ゴシック体" pitchFamily="49" charset="-128"/>
              </a:rPr>
              <a:t>こ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303713" y="480695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ひく</a:t>
            </a:r>
          </a:p>
        </p:txBody>
      </p:sp>
      <p:sp>
        <p:nvSpPr>
          <p:cNvPr id="52242" name="テキスト ボックス 6"/>
          <p:cNvSpPr txBox="1">
            <a:spLocks noChangeArrowheads="1"/>
          </p:cNvSpPr>
          <p:nvPr/>
        </p:nvSpPr>
        <p:spPr bwMode="auto">
          <a:xfrm>
            <a:off x="4030663" y="5665788"/>
            <a:ext cx="3976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ぼくたちも使えるね！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883275" y="5440363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つか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68" grpId="0" animBg="1"/>
      <p:bldP spid="45069" grpId="0" animBg="1"/>
      <p:bldP spid="45070" grpId="0" animBg="1"/>
      <p:bldP spid="5" grpId="0"/>
      <p:bldP spid="6" grpId="0"/>
      <p:bldP spid="5224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grpSp>
        <p:nvGrpSpPr>
          <p:cNvPr id="65540" name="グループ化 1"/>
          <p:cNvGrpSpPr>
            <a:grpSpLocks/>
          </p:cNvGrpSpPr>
          <p:nvPr/>
        </p:nvGrpSpPr>
        <p:grpSpPr bwMode="auto">
          <a:xfrm>
            <a:off x="603250" y="473075"/>
            <a:ext cx="7908925" cy="1108075"/>
            <a:chOff x="1042988" y="333375"/>
            <a:chExt cx="7200900" cy="1079500"/>
          </a:xfrm>
        </p:grpSpPr>
        <p:sp>
          <p:nvSpPr>
            <p:cNvPr id="46087" name="AutoShape 6"/>
            <p:cNvSpPr>
              <a:spLocks noChangeArrowheads="1"/>
            </p:cNvSpPr>
            <p:nvPr/>
          </p:nvSpPr>
          <p:spPr bwMode="auto">
            <a:xfrm>
              <a:off x="1042988" y="333375"/>
              <a:ext cx="7200900" cy="1079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1800"/>
            </a:p>
          </p:txBody>
        </p:sp>
        <p:sp>
          <p:nvSpPr>
            <p:cNvPr id="65558" name="Text Box 7"/>
            <p:cNvSpPr txBox="1">
              <a:spLocks noChangeArrowheads="1"/>
            </p:cNvSpPr>
            <p:nvPr/>
          </p:nvSpPr>
          <p:spPr bwMode="auto">
            <a:xfrm>
              <a:off x="1042989" y="549275"/>
              <a:ext cx="7200899" cy="62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茨城県の人口ってどのくらい？</a:t>
              </a:r>
              <a:endParaRPr lang="en-US" altLang="ja-JP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6144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5068888"/>
          </a:xfrm>
        </p:spPr>
        <p:txBody>
          <a:bodyPr/>
          <a:lstStyle/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en-US" altLang="ja-JP" dirty="0"/>
          </a:p>
          <a:p>
            <a:pPr marL="0" indent="0">
              <a:buFontTx/>
              <a:buNone/>
              <a:defRPr/>
            </a:pPr>
            <a:endParaRPr lang="en-US" altLang="ja-JP" dirty="0"/>
          </a:p>
          <a:p>
            <a:pPr marL="0" indent="0" algn="r">
              <a:buFontTx/>
              <a:buNone/>
              <a:defRPr/>
            </a:pPr>
            <a:r>
              <a:rPr lang="ja-JP" altLang="en-US" dirty="0"/>
              <a:t>　　　　　　　　　　　　　</a:t>
            </a:r>
            <a:r>
              <a:rPr lang="en-US" altLang="ja-JP" sz="2400" dirty="0">
                <a:latin typeface="+mj-ea"/>
                <a:ea typeface="+mj-ea"/>
              </a:rPr>
              <a:t>※</a:t>
            </a:r>
            <a:r>
              <a:rPr lang="ja-JP" altLang="en-US" sz="2400" dirty="0">
                <a:latin typeface="+mj-ea"/>
                <a:ea typeface="+mj-ea"/>
              </a:rPr>
              <a:t>令和７年</a:t>
            </a:r>
            <a:r>
              <a:rPr lang="en-US" altLang="ja-JP" sz="2400" dirty="0">
                <a:latin typeface="+mj-ea"/>
                <a:ea typeface="+mj-ea"/>
              </a:rPr>
              <a:t>4</a:t>
            </a:r>
            <a:r>
              <a:rPr lang="ja-JP" altLang="en-US" sz="2400" dirty="0">
                <a:latin typeface="+mj-ea"/>
                <a:ea typeface="+mj-ea"/>
              </a:rPr>
              <a:t>月　推計人口</a:t>
            </a:r>
            <a:endParaRPr lang="en-US" altLang="ja-JP" sz="2400" dirty="0">
              <a:latin typeface="+mj-ea"/>
              <a:ea typeface="+mj-ea"/>
            </a:endParaRPr>
          </a:p>
          <a:p>
            <a:pPr marL="0" indent="0" algn="r">
              <a:buFontTx/>
              <a:buNone/>
              <a:defRPr/>
            </a:pPr>
            <a:endParaRPr lang="en-US" altLang="ja-JP" sz="2400" dirty="0">
              <a:latin typeface="+mj-ea"/>
              <a:ea typeface="+mj-ea"/>
            </a:endParaRPr>
          </a:p>
          <a:p>
            <a:pPr marL="0" indent="0" algn="r">
              <a:buFontTx/>
              <a:buNone/>
              <a:defRPr/>
            </a:pPr>
            <a:r>
              <a:rPr lang="ja-JP" altLang="en-US" sz="2400" dirty="0">
                <a:latin typeface="+mj-ea"/>
                <a:ea typeface="+mj-ea"/>
              </a:rPr>
              <a:t>　　　　　　　　　　　　　　　　　</a:t>
            </a:r>
            <a:r>
              <a:rPr lang="en-US" altLang="ja-JP" sz="2400" dirty="0">
                <a:latin typeface="+mj-ea"/>
                <a:ea typeface="+mj-ea"/>
              </a:rPr>
              <a:t>※</a:t>
            </a:r>
            <a:r>
              <a:rPr lang="ja-JP" altLang="en-US" sz="2400" dirty="0">
                <a:latin typeface="+mj-ea"/>
                <a:ea typeface="+mj-ea"/>
              </a:rPr>
              <a:t>千人以下四捨五入</a:t>
            </a:r>
          </a:p>
        </p:txBody>
      </p:sp>
      <p:grpSp>
        <p:nvGrpSpPr>
          <p:cNvPr id="65542" name="グループ化 5"/>
          <p:cNvGrpSpPr>
            <a:grpSpLocks/>
          </p:cNvGrpSpPr>
          <p:nvPr/>
        </p:nvGrpSpPr>
        <p:grpSpPr bwMode="auto">
          <a:xfrm>
            <a:off x="320675" y="2205038"/>
            <a:ext cx="2779713" cy="2663825"/>
            <a:chOff x="352192" y="2636912"/>
            <a:chExt cx="277964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52192" y="2636912"/>
              <a:ext cx="2670113" cy="26642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①</a:t>
              </a:r>
              <a:endParaRPr lang="en-US" altLang="ja-JP" sz="5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>
                <a:defRPr/>
              </a:pPr>
              <a:r>
                <a:rPr lang="en-US" altLang="ja-JP" sz="72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627</a:t>
              </a:r>
            </a:p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万人</a:t>
              </a:r>
            </a:p>
          </p:txBody>
        </p:sp>
        <p:sp>
          <p:nvSpPr>
            <p:cNvPr id="65556" name="テキスト ボックス 4"/>
            <p:cNvSpPr txBox="1">
              <a:spLocks noChangeArrowheads="1"/>
            </p:cNvSpPr>
            <p:nvPr/>
          </p:nvSpPr>
          <p:spPr bwMode="auto">
            <a:xfrm>
              <a:off x="426802" y="2825316"/>
              <a:ext cx="2705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65543" name="グループ化 16"/>
          <p:cNvGrpSpPr>
            <a:grpSpLocks/>
          </p:cNvGrpSpPr>
          <p:nvPr/>
        </p:nvGrpSpPr>
        <p:grpSpPr bwMode="auto">
          <a:xfrm>
            <a:off x="5934075" y="2205038"/>
            <a:ext cx="2705100" cy="2663825"/>
            <a:chOff x="426802" y="2636912"/>
            <a:chExt cx="2705038" cy="2664296"/>
          </a:xfrm>
        </p:grpSpPr>
        <p:sp>
          <p:nvSpPr>
            <p:cNvPr id="18" name="角丸四角形 17"/>
            <p:cNvSpPr/>
            <p:nvPr/>
          </p:nvSpPr>
          <p:spPr>
            <a:xfrm>
              <a:off x="461726" y="2636912"/>
              <a:ext cx="2670114" cy="26642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③</a:t>
              </a:r>
              <a:endParaRPr lang="en-US" altLang="ja-JP" sz="5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>
                <a:defRPr/>
              </a:pPr>
              <a:r>
                <a:rPr lang="en-US" altLang="ja-JP" sz="72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188</a:t>
              </a:r>
            </a:p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万人</a:t>
              </a:r>
            </a:p>
          </p:txBody>
        </p:sp>
        <p:sp>
          <p:nvSpPr>
            <p:cNvPr id="65554" name="テキスト ボックス 18"/>
            <p:cNvSpPr txBox="1">
              <a:spLocks noChangeArrowheads="1"/>
            </p:cNvSpPr>
            <p:nvPr/>
          </p:nvSpPr>
          <p:spPr bwMode="auto">
            <a:xfrm>
              <a:off x="426802" y="2825316"/>
              <a:ext cx="2705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grpSp>
        <p:nvGrpSpPr>
          <p:cNvPr id="65544" name="グループ化 19"/>
          <p:cNvGrpSpPr>
            <a:grpSpLocks/>
          </p:cNvGrpSpPr>
          <p:nvPr/>
        </p:nvGrpSpPr>
        <p:grpSpPr bwMode="auto">
          <a:xfrm>
            <a:off x="3175000" y="2205038"/>
            <a:ext cx="2705100" cy="2663825"/>
            <a:chOff x="426802" y="2636912"/>
            <a:chExt cx="2705038" cy="2664296"/>
          </a:xfrm>
        </p:grpSpPr>
        <p:sp>
          <p:nvSpPr>
            <p:cNvPr id="21" name="角丸四角形 20"/>
            <p:cNvSpPr/>
            <p:nvPr/>
          </p:nvSpPr>
          <p:spPr>
            <a:xfrm>
              <a:off x="461726" y="2636912"/>
              <a:ext cx="2670114" cy="26642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②</a:t>
              </a:r>
              <a:endParaRPr lang="en-US" altLang="ja-JP" sz="5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>
                <a:defRPr/>
              </a:pPr>
              <a:r>
                <a:rPr lang="en-US" altLang="ja-JP" sz="72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280</a:t>
              </a:r>
            </a:p>
            <a:p>
              <a:pPr algn="ctr">
                <a:defRPr/>
              </a:pPr>
              <a:r>
                <a:rPr lang="ja-JP" altLang="en-US" sz="5400" dirty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万人</a:t>
              </a:r>
            </a:p>
          </p:txBody>
        </p:sp>
        <p:sp>
          <p:nvSpPr>
            <p:cNvPr id="65552" name="テキスト ボックス 21"/>
            <p:cNvSpPr txBox="1">
              <a:spLocks noChangeArrowheads="1"/>
            </p:cNvSpPr>
            <p:nvPr/>
          </p:nvSpPr>
          <p:spPr bwMode="auto">
            <a:xfrm>
              <a:off x="426802" y="2825316"/>
              <a:ext cx="2705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65545" name="テキスト ボックス 1"/>
          <p:cNvSpPr txBox="1">
            <a:spLocks noChangeArrowheads="1"/>
          </p:cNvSpPr>
          <p:nvPr/>
        </p:nvSpPr>
        <p:spPr bwMode="auto">
          <a:xfrm>
            <a:off x="1716088" y="509588"/>
            <a:ext cx="266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いばらきけん　　　じんこう</a:t>
            </a:r>
          </a:p>
        </p:txBody>
      </p:sp>
      <p:sp>
        <p:nvSpPr>
          <p:cNvPr id="65546" name="テキスト ボックス 4"/>
          <p:cNvSpPr txBox="1">
            <a:spLocks noChangeArrowheads="1"/>
          </p:cNvSpPr>
          <p:nvPr/>
        </p:nvSpPr>
        <p:spPr bwMode="auto">
          <a:xfrm>
            <a:off x="1190625" y="3933825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まんにん</a:t>
            </a:r>
          </a:p>
        </p:txBody>
      </p:sp>
      <p:sp>
        <p:nvSpPr>
          <p:cNvPr id="65547" name="テキスト ボックス 5"/>
          <p:cNvSpPr txBox="1">
            <a:spLocks noChangeArrowheads="1"/>
          </p:cNvSpPr>
          <p:nvPr/>
        </p:nvSpPr>
        <p:spPr bwMode="auto">
          <a:xfrm>
            <a:off x="4105275" y="3933825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まんにん</a:t>
            </a:r>
          </a:p>
        </p:txBody>
      </p:sp>
      <p:sp>
        <p:nvSpPr>
          <p:cNvPr id="65548" name="テキスト ボックス 6"/>
          <p:cNvSpPr txBox="1">
            <a:spLocks noChangeArrowheads="1"/>
          </p:cNvSpPr>
          <p:nvPr/>
        </p:nvSpPr>
        <p:spPr bwMode="auto">
          <a:xfrm>
            <a:off x="6875463" y="3930650"/>
            <a:ext cx="105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まんにん</a:t>
            </a:r>
          </a:p>
        </p:txBody>
      </p:sp>
      <p:sp>
        <p:nvSpPr>
          <p:cNvPr id="65549" name="テキスト ボックス 7"/>
          <p:cNvSpPr txBox="1">
            <a:spLocks noChangeArrowheads="1"/>
          </p:cNvSpPr>
          <p:nvPr/>
        </p:nvSpPr>
        <p:spPr bwMode="auto">
          <a:xfrm>
            <a:off x="7326313" y="5030788"/>
            <a:ext cx="1447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すいけいじんこう</a:t>
            </a:r>
          </a:p>
        </p:txBody>
      </p:sp>
      <p:sp>
        <p:nvSpPr>
          <p:cNvPr id="65550" name="テキスト ボックス 8"/>
          <p:cNvSpPr txBox="1">
            <a:spLocks noChangeArrowheads="1"/>
          </p:cNvSpPr>
          <p:nvPr/>
        </p:nvSpPr>
        <p:spPr bwMode="auto">
          <a:xfrm>
            <a:off x="6269038" y="5883275"/>
            <a:ext cx="226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せんにんいかししゃごにゅう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grpSp>
        <p:nvGrpSpPr>
          <p:cNvPr id="67588" name="グループ化 1"/>
          <p:cNvGrpSpPr>
            <a:grpSpLocks/>
          </p:cNvGrpSpPr>
          <p:nvPr/>
        </p:nvGrpSpPr>
        <p:grpSpPr bwMode="auto">
          <a:xfrm>
            <a:off x="603250" y="473075"/>
            <a:ext cx="7908925" cy="1108075"/>
            <a:chOff x="1042988" y="333375"/>
            <a:chExt cx="7200900" cy="1079500"/>
          </a:xfrm>
        </p:grpSpPr>
        <p:sp>
          <p:nvSpPr>
            <p:cNvPr id="46087" name="AutoShape 6"/>
            <p:cNvSpPr>
              <a:spLocks noChangeArrowheads="1"/>
            </p:cNvSpPr>
            <p:nvPr/>
          </p:nvSpPr>
          <p:spPr bwMode="auto">
            <a:xfrm>
              <a:off x="1042988" y="333375"/>
              <a:ext cx="7200900" cy="1079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1800"/>
            </a:p>
          </p:txBody>
        </p:sp>
        <p:sp>
          <p:nvSpPr>
            <p:cNvPr id="67593" name="Text Box 7"/>
            <p:cNvSpPr txBox="1">
              <a:spLocks noChangeArrowheads="1"/>
            </p:cNvSpPr>
            <p:nvPr/>
          </p:nvSpPr>
          <p:spPr bwMode="auto">
            <a:xfrm>
              <a:off x="1042989" y="549275"/>
              <a:ext cx="7200899" cy="62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360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茨城県の人口ってどのくらい？</a:t>
              </a:r>
              <a:endParaRPr lang="en-US" altLang="ja-JP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" name="角丸四角形 2"/>
          <p:cNvSpPr/>
          <p:nvPr/>
        </p:nvSpPr>
        <p:spPr bwMode="auto">
          <a:xfrm>
            <a:off x="1541463" y="1782763"/>
            <a:ext cx="6111875" cy="465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3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lang="en-US" altLang="ja-JP" sz="13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280</a:t>
            </a:r>
          </a:p>
          <a:p>
            <a:pPr algn="ctr">
              <a:defRPr/>
            </a:pPr>
            <a:r>
              <a:rPr lang="ja-JP" altLang="en-US" sz="7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万人</a:t>
            </a:r>
          </a:p>
        </p:txBody>
      </p:sp>
      <p:sp>
        <p:nvSpPr>
          <p:cNvPr id="67590" name="テキスト ボックス 1"/>
          <p:cNvSpPr txBox="1">
            <a:spLocks noChangeArrowheads="1"/>
          </p:cNvSpPr>
          <p:nvPr/>
        </p:nvSpPr>
        <p:spPr bwMode="auto">
          <a:xfrm>
            <a:off x="1692275" y="493713"/>
            <a:ext cx="266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いばらきけん　　　じんこう</a:t>
            </a:r>
          </a:p>
        </p:txBody>
      </p:sp>
      <p:sp>
        <p:nvSpPr>
          <p:cNvPr id="67591" name="テキスト ボックス 4"/>
          <p:cNvSpPr txBox="1">
            <a:spLocks noChangeArrowheads="1"/>
          </p:cNvSpPr>
          <p:nvPr/>
        </p:nvSpPr>
        <p:spPr bwMode="auto">
          <a:xfrm>
            <a:off x="4352925" y="4437063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まんにん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14" descr="60%"/>
          <p:cNvSpPr>
            <a:spLocks noChangeArrowheads="1"/>
          </p:cNvSpPr>
          <p:nvPr/>
        </p:nvSpPr>
        <p:spPr bwMode="auto">
          <a:xfrm>
            <a:off x="468313" y="1655763"/>
            <a:ext cx="7777162" cy="285273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69635" name="Text Box 13"/>
          <p:cNvSpPr txBox="1">
            <a:spLocks noChangeArrowheads="1"/>
          </p:cNvSpPr>
          <p:nvPr/>
        </p:nvSpPr>
        <p:spPr bwMode="auto">
          <a:xfrm>
            <a:off x="552450" y="1820863"/>
            <a:ext cx="77771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２８０万人の茨城に住む人</a:t>
            </a:r>
            <a:endParaRPr lang="en-US" altLang="ja-JP" sz="440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「困ること」「不便なこと」</a:t>
            </a:r>
            <a:endParaRPr lang="en-US" altLang="ja-JP" sz="440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は人それぞれ違う</a:t>
            </a:r>
          </a:p>
        </p:txBody>
      </p:sp>
      <p:sp>
        <p:nvSpPr>
          <p:cNvPr id="18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19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19125" y="541338"/>
            <a:ext cx="7900988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679450" y="644525"/>
            <a:ext cx="79009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茨城県のまちづくり</a:t>
            </a:r>
          </a:p>
        </p:txBody>
      </p:sp>
      <p:pic>
        <p:nvPicPr>
          <p:cNvPr id="69640" name="Picture 29" descr="person_0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AutoShape 10"/>
          <p:cNvSpPr>
            <a:spLocks noChangeArrowheads="1"/>
          </p:cNvSpPr>
          <p:nvPr/>
        </p:nvSpPr>
        <p:spPr bwMode="auto">
          <a:xfrm>
            <a:off x="3090863" y="4724400"/>
            <a:ext cx="5584825" cy="1728788"/>
          </a:xfrm>
          <a:prstGeom prst="wedgeEllipseCallout">
            <a:avLst>
              <a:gd name="adj1" fmla="val -54435"/>
              <a:gd name="adj2" fmla="val 1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>
                <a:ea typeface="HGP創英角ﾎﾟｯﾌﾟ体" panose="040B0A00000000000000" pitchFamily="50" charset="-128"/>
              </a:rPr>
              <a:t>ユニバーサルデザイン</a:t>
            </a:r>
            <a:br>
              <a:rPr lang="en-US" altLang="ja-JP" sz="3600" b="1">
                <a:ea typeface="HGP創英角ﾎﾟｯﾌﾟ体" panose="040B0A00000000000000" pitchFamily="50" charset="-128"/>
              </a:rPr>
            </a:br>
            <a:r>
              <a:rPr lang="ja-JP" altLang="en-US" sz="3600" b="1">
                <a:ea typeface="HGP創英角ﾎﾟｯﾌﾟ体" panose="040B0A00000000000000" pitchFamily="50" charset="-128"/>
              </a:rPr>
              <a:t>＝みんなが使いやすい</a:t>
            </a:r>
          </a:p>
        </p:txBody>
      </p:sp>
      <p:pic>
        <p:nvPicPr>
          <p:cNvPr id="69642" name="Picture 14" descr="感心している人のイラスト（男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4260850"/>
            <a:ext cx="16748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6" descr="感心している人のイラスト（女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287838"/>
            <a:ext cx="165576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テキスト ボックス 1"/>
          <p:cNvSpPr txBox="1">
            <a:spLocks noChangeArrowheads="1"/>
          </p:cNvSpPr>
          <p:nvPr/>
        </p:nvSpPr>
        <p:spPr bwMode="auto">
          <a:xfrm>
            <a:off x="2476500" y="5000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いばらきけん</a:t>
            </a:r>
          </a:p>
        </p:txBody>
      </p:sp>
      <p:sp>
        <p:nvSpPr>
          <p:cNvPr id="69645" name="テキスト ボックス 2"/>
          <p:cNvSpPr txBox="1">
            <a:spLocks noChangeArrowheads="1"/>
          </p:cNvSpPr>
          <p:nvPr/>
        </p:nvSpPr>
        <p:spPr bwMode="auto">
          <a:xfrm>
            <a:off x="2700338" y="1628775"/>
            <a:ext cx="496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まんにん　　　　　いばらき　　　　　　す　　　　　ひと</a:t>
            </a:r>
          </a:p>
        </p:txBody>
      </p:sp>
      <p:sp>
        <p:nvSpPr>
          <p:cNvPr id="69646" name="テキスト ボックス 3"/>
          <p:cNvSpPr txBox="1">
            <a:spLocks noChangeArrowheads="1"/>
          </p:cNvSpPr>
          <p:nvPr/>
        </p:nvSpPr>
        <p:spPr bwMode="auto">
          <a:xfrm>
            <a:off x="1801813" y="261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こま</a:t>
            </a:r>
          </a:p>
        </p:txBody>
      </p:sp>
      <p:sp>
        <p:nvSpPr>
          <p:cNvPr id="69647" name="テキスト ボックス 4"/>
          <p:cNvSpPr txBox="1">
            <a:spLocks noChangeArrowheads="1"/>
          </p:cNvSpPr>
          <p:nvPr/>
        </p:nvSpPr>
        <p:spPr bwMode="auto">
          <a:xfrm>
            <a:off x="4581525" y="2619375"/>
            <a:ext cx="86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ふべん</a:t>
            </a:r>
          </a:p>
        </p:txBody>
      </p:sp>
      <p:sp>
        <p:nvSpPr>
          <p:cNvPr id="69648" name="テキスト ボックス 5"/>
          <p:cNvSpPr txBox="1">
            <a:spLocks noChangeArrowheads="1"/>
          </p:cNvSpPr>
          <p:nvPr/>
        </p:nvSpPr>
        <p:spPr bwMode="auto">
          <a:xfrm>
            <a:off x="3105150" y="3551238"/>
            <a:ext cx="270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ひと　　　　　　　　　　　ちが</a:t>
            </a:r>
          </a:p>
        </p:txBody>
      </p:sp>
      <p:sp>
        <p:nvSpPr>
          <p:cNvPr id="69649" name="テキスト ボックス 6"/>
          <p:cNvSpPr txBox="1">
            <a:spLocks noChangeArrowheads="1"/>
          </p:cNvSpPr>
          <p:nvPr/>
        </p:nvSpPr>
        <p:spPr bwMode="auto">
          <a:xfrm>
            <a:off x="6084888" y="5321300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/>
              <a:t>つか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形吹き出し 11"/>
          <p:cNvSpPr/>
          <p:nvPr/>
        </p:nvSpPr>
        <p:spPr bwMode="auto">
          <a:xfrm>
            <a:off x="254000" y="4378325"/>
            <a:ext cx="2919413" cy="1790700"/>
          </a:xfrm>
          <a:prstGeom prst="cloudCallout">
            <a:avLst>
              <a:gd name="adj1" fmla="val 64504"/>
              <a:gd name="adj2" fmla="val -73390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急な階段しかない。</a:t>
            </a: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</a:t>
            </a:r>
            <a:endParaRPr lang="en-US" altLang="ja-JP" sz="240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    </a:t>
            </a:r>
          </a:p>
        </p:txBody>
      </p:sp>
      <p:sp>
        <p:nvSpPr>
          <p:cNvPr id="14" name="雲形吹き出し 13"/>
          <p:cNvSpPr/>
          <p:nvPr/>
        </p:nvSpPr>
        <p:spPr bwMode="auto">
          <a:xfrm>
            <a:off x="5651500" y="4402138"/>
            <a:ext cx="3386138" cy="1803400"/>
          </a:xfrm>
          <a:prstGeom prst="cloudCallout">
            <a:avLst>
              <a:gd name="adj1" fmla="val -48014"/>
              <a:gd name="adj2" fmla="val -83082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dirty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音の鳴る信号</a:t>
            </a: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は</a:t>
            </a:r>
            <a:endParaRPr lang="en-US" altLang="ja-JP" sz="240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240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24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雲形吹き出し 1"/>
          <p:cNvSpPr/>
          <p:nvPr/>
        </p:nvSpPr>
        <p:spPr bwMode="auto">
          <a:xfrm>
            <a:off x="0" y="2774950"/>
            <a:ext cx="3651250" cy="1271588"/>
          </a:xfrm>
          <a:prstGeom prst="cloudCallout">
            <a:avLst>
              <a:gd name="adj1" fmla="val 59251"/>
              <a:gd name="adj2" fmla="val -708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000" dirty="0">
                <a:latin typeface="HGS創英角ﾎﾟｯﾌﾟ体" pitchFamily="50" charset="-128"/>
                <a:ea typeface="HGS創英角ﾎﾟｯﾌﾟ体" pitchFamily="50" charset="-128"/>
              </a:rPr>
              <a:t>    </a:t>
            </a:r>
            <a:r>
              <a:rPr lang="ja-JP" altLang="en-US" sz="2800" dirty="0">
                <a:latin typeface="HGS創英角ﾎﾟｯﾌﾟ体" pitchFamily="50" charset="-128"/>
                <a:ea typeface="HGS創英角ﾎﾟｯﾌﾟ体" pitchFamily="50" charset="-128"/>
              </a:rPr>
              <a:t>ここは観光地だから</a:t>
            </a:r>
            <a:endParaRPr lang="en-US" altLang="ja-JP" sz="2800" dirty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 </a:t>
            </a:r>
            <a:endParaRPr lang="en-US" altLang="ja-JP" sz="2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5" name="雲形吹き出し 14"/>
          <p:cNvSpPr/>
          <p:nvPr/>
        </p:nvSpPr>
        <p:spPr bwMode="auto">
          <a:xfrm>
            <a:off x="274638" y="1171575"/>
            <a:ext cx="6600825" cy="1603375"/>
          </a:xfrm>
          <a:prstGeom prst="cloudCallout">
            <a:avLst>
              <a:gd name="adj1" fmla="val 16554"/>
              <a:gd name="adj2" fmla="val 86901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0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子どもからお年寄りまで</a:t>
            </a: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800" dirty="0"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endParaRPr lang="en-US" altLang="ja-JP" sz="28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6113" y="47625"/>
            <a:ext cx="7899400" cy="11064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kern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わたしたち行政が考えていること</a:t>
            </a:r>
          </a:p>
        </p:txBody>
      </p:sp>
      <p:sp>
        <p:nvSpPr>
          <p:cNvPr id="75783" name="テキスト ボックス 2"/>
          <p:cNvSpPr txBox="1">
            <a:spLocks noChangeArrowheads="1"/>
          </p:cNvSpPr>
          <p:nvPr/>
        </p:nvSpPr>
        <p:spPr bwMode="auto">
          <a:xfrm>
            <a:off x="3348038" y="9842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ぎょうせい</a:t>
            </a:r>
          </a:p>
        </p:txBody>
      </p:sp>
      <p:sp>
        <p:nvSpPr>
          <p:cNvPr id="13" name="雲形吹き出し 12"/>
          <p:cNvSpPr/>
          <p:nvPr/>
        </p:nvSpPr>
        <p:spPr bwMode="auto">
          <a:xfrm>
            <a:off x="5867400" y="2120900"/>
            <a:ext cx="3276600" cy="1308100"/>
          </a:xfrm>
          <a:prstGeom prst="cloudCallout">
            <a:avLst>
              <a:gd name="adj1" fmla="val -63610"/>
              <a:gd name="adj2" fmla="val 38187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r>
              <a:rPr lang="ja-JP" altLang="en-US" sz="2400" dirty="0">
                <a:latin typeface="HGS創英角ﾎﾟｯﾌﾟ体" pitchFamily="50" charset="-128"/>
                <a:ea typeface="HGS創英角ﾎﾟｯﾌﾟ体" pitchFamily="50" charset="-128"/>
              </a:rPr>
              <a:t>あの道は</a:t>
            </a:r>
            <a:r>
              <a:rPr lang="ja-JP" altLang="en-US" sz="24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段差が</a:t>
            </a:r>
            <a:endParaRPr lang="en-US" altLang="ja-JP" sz="24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lnSpc>
                <a:spcPts val="1500"/>
              </a:lnSpc>
              <a:spcBef>
                <a:spcPct val="50000"/>
              </a:spcBef>
              <a:defRPr/>
            </a:pPr>
            <a:endParaRPr lang="ja-JP" altLang="en-US" sz="2400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75785" name="Picture 15" descr="https://1.bp.blogspot.com/-7YklHqlP1TU/VvpdxuJu0hI/AAAAAAAA5SM/jpTVEEgtgWAbBWKhHvcrP8PrG18hUucsQ/s800/job_koumuin_men_wo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243263"/>
            <a:ext cx="575627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テキスト ボックス 2"/>
          <p:cNvSpPr txBox="1">
            <a:spLocks noChangeArrowheads="1"/>
          </p:cNvSpPr>
          <p:nvPr/>
        </p:nvSpPr>
        <p:spPr bwMode="auto">
          <a:xfrm>
            <a:off x="4643438" y="9842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かんが</a:t>
            </a:r>
          </a:p>
        </p:txBody>
      </p:sp>
      <p:sp>
        <p:nvSpPr>
          <p:cNvPr id="75787" name="テキスト ボックス 3"/>
          <p:cNvSpPr txBox="1">
            <a:spLocks noChangeArrowheads="1"/>
          </p:cNvSpPr>
          <p:nvPr/>
        </p:nvSpPr>
        <p:spPr bwMode="auto">
          <a:xfrm>
            <a:off x="1501775" y="117157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こ　　　　　　　　　　　　　としよ</a:t>
            </a:r>
          </a:p>
        </p:txBody>
      </p:sp>
      <p:sp>
        <p:nvSpPr>
          <p:cNvPr id="75788" name="テキスト ボックス 4"/>
          <p:cNvSpPr txBox="1">
            <a:spLocks noChangeArrowheads="1"/>
          </p:cNvSpPr>
          <p:nvPr/>
        </p:nvSpPr>
        <p:spPr bwMode="auto">
          <a:xfrm>
            <a:off x="1095375" y="168592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す</a:t>
            </a:r>
          </a:p>
        </p:txBody>
      </p:sp>
      <p:sp>
        <p:nvSpPr>
          <p:cNvPr id="75789" name="テキスト ボックス 5"/>
          <p:cNvSpPr txBox="1">
            <a:spLocks noChangeArrowheads="1"/>
          </p:cNvSpPr>
          <p:nvPr/>
        </p:nvSpPr>
        <p:spPr bwMode="auto">
          <a:xfrm>
            <a:off x="1017588" y="1922463"/>
            <a:ext cx="5116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住みやすい家になっているかな？</a:t>
            </a:r>
          </a:p>
        </p:txBody>
      </p:sp>
      <p:sp>
        <p:nvSpPr>
          <p:cNvPr id="75790" name="テキスト ボックス 6"/>
          <p:cNvSpPr txBox="1">
            <a:spLocks noChangeArrowheads="1"/>
          </p:cNvSpPr>
          <p:nvPr/>
        </p:nvSpPr>
        <p:spPr bwMode="auto">
          <a:xfrm>
            <a:off x="2655888" y="1736725"/>
            <a:ext cx="611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いえ</a:t>
            </a:r>
          </a:p>
        </p:txBody>
      </p:sp>
      <p:sp>
        <p:nvSpPr>
          <p:cNvPr id="75791" name="テキスト ボックス 7"/>
          <p:cNvSpPr txBox="1">
            <a:spLocks noChangeArrowheads="1"/>
          </p:cNvSpPr>
          <p:nvPr/>
        </p:nvSpPr>
        <p:spPr bwMode="auto">
          <a:xfrm>
            <a:off x="6418263" y="2776538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高くて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危ないな</a:t>
            </a:r>
          </a:p>
        </p:txBody>
      </p:sp>
      <p:sp>
        <p:nvSpPr>
          <p:cNvPr id="75792" name="テキスト ボックス 8"/>
          <p:cNvSpPr txBox="1">
            <a:spLocks noChangeArrowheads="1"/>
          </p:cNvSpPr>
          <p:nvPr/>
        </p:nvSpPr>
        <p:spPr bwMode="auto">
          <a:xfrm>
            <a:off x="6851650" y="2012950"/>
            <a:ext cx="1379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みち　</a:t>
            </a:r>
            <a:r>
              <a:rPr lang="ja-JP" altLang="en-US" sz="1800">
                <a:solidFill>
                  <a:srgbClr val="FF0000"/>
                </a:solidFill>
              </a:rPr>
              <a:t>だんさ</a:t>
            </a:r>
          </a:p>
        </p:txBody>
      </p:sp>
      <p:sp>
        <p:nvSpPr>
          <p:cNvPr id="75793" name="テキスト ボックス 10"/>
          <p:cNvSpPr txBox="1">
            <a:spLocks noChangeArrowheads="1"/>
          </p:cNvSpPr>
          <p:nvPr/>
        </p:nvSpPr>
        <p:spPr bwMode="auto">
          <a:xfrm>
            <a:off x="6440488" y="2571750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たか</a:t>
            </a:r>
            <a:r>
              <a:rPr lang="ja-JP" altLang="en-US" sz="1800"/>
              <a:t>　　あぶ</a:t>
            </a:r>
          </a:p>
        </p:txBody>
      </p:sp>
      <p:sp>
        <p:nvSpPr>
          <p:cNvPr id="75794" name="テキスト ボックス 15"/>
          <p:cNvSpPr txBox="1">
            <a:spLocks noChangeArrowheads="1"/>
          </p:cNvSpPr>
          <p:nvPr/>
        </p:nvSpPr>
        <p:spPr bwMode="auto">
          <a:xfrm>
            <a:off x="584200" y="5303838"/>
            <a:ext cx="255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妊婦さんは大変だ</a:t>
            </a:r>
          </a:p>
        </p:txBody>
      </p:sp>
      <p:sp>
        <p:nvSpPr>
          <p:cNvPr id="75795" name="テキスト ボックス 16"/>
          <p:cNvSpPr txBox="1">
            <a:spLocks noChangeArrowheads="1"/>
          </p:cNvSpPr>
          <p:nvPr/>
        </p:nvSpPr>
        <p:spPr bwMode="auto">
          <a:xfrm>
            <a:off x="130175" y="4471988"/>
            <a:ext cx="1776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きゅう　かいだん</a:t>
            </a:r>
          </a:p>
        </p:txBody>
      </p:sp>
      <p:sp>
        <p:nvSpPr>
          <p:cNvPr id="75796" name="テキスト ボックス 17"/>
          <p:cNvSpPr txBox="1">
            <a:spLocks noChangeArrowheads="1"/>
          </p:cNvSpPr>
          <p:nvPr/>
        </p:nvSpPr>
        <p:spPr bwMode="auto">
          <a:xfrm>
            <a:off x="584200" y="5089525"/>
            <a:ext cx="250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にんぷ　　　　　たいへん</a:t>
            </a:r>
          </a:p>
        </p:txBody>
      </p:sp>
      <p:sp>
        <p:nvSpPr>
          <p:cNvPr id="75797" name="テキスト ボックス 18"/>
          <p:cNvSpPr txBox="1">
            <a:spLocks noChangeArrowheads="1"/>
          </p:cNvSpPr>
          <p:nvPr/>
        </p:nvSpPr>
        <p:spPr bwMode="auto">
          <a:xfrm>
            <a:off x="6230938" y="5105400"/>
            <a:ext cx="2506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耳の聞こえない人</a:t>
            </a:r>
            <a:br>
              <a:rPr lang="en-US" altLang="ja-JP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にもやさしいね</a:t>
            </a:r>
          </a:p>
        </p:txBody>
      </p:sp>
      <p:sp>
        <p:nvSpPr>
          <p:cNvPr id="75798" name="テキスト ボックス 19"/>
          <p:cNvSpPr txBox="1">
            <a:spLocks noChangeArrowheads="1"/>
          </p:cNvSpPr>
          <p:nvPr/>
        </p:nvSpPr>
        <p:spPr bwMode="auto">
          <a:xfrm>
            <a:off x="6134100" y="4378325"/>
            <a:ext cx="217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おと　　な　　しんごう</a:t>
            </a:r>
          </a:p>
        </p:txBody>
      </p:sp>
      <p:sp>
        <p:nvSpPr>
          <p:cNvPr id="75799" name="テキスト ボックス 20"/>
          <p:cNvSpPr txBox="1">
            <a:spLocks noChangeArrowheads="1"/>
          </p:cNvSpPr>
          <p:nvPr/>
        </p:nvSpPr>
        <p:spPr bwMode="auto">
          <a:xfrm>
            <a:off x="6134100" y="4932363"/>
            <a:ext cx="2624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みみ　　き　　　　　　　ひと</a:t>
            </a:r>
          </a:p>
        </p:txBody>
      </p:sp>
      <p:sp>
        <p:nvSpPr>
          <p:cNvPr id="75800" name="テキスト ボックス 21"/>
          <p:cNvSpPr txBox="1">
            <a:spLocks noChangeArrowheads="1"/>
          </p:cNvSpPr>
          <p:nvPr/>
        </p:nvSpPr>
        <p:spPr bwMode="auto">
          <a:xfrm>
            <a:off x="381000" y="3448050"/>
            <a:ext cx="2957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外国人</a:t>
            </a:r>
            <a:r>
              <a:rPr lang="ja-JP" altLang="en-US" sz="2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が来るよね</a:t>
            </a:r>
          </a:p>
        </p:txBody>
      </p:sp>
      <p:sp>
        <p:nvSpPr>
          <p:cNvPr id="75801" name="テキスト ボックス 22"/>
          <p:cNvSpPr txBox="1">
            <a:spLocks noChangeArrowheads="1"/>
          </p:cNvSpPr>
          <p:nvPr/>
        </p:nvSpPr>
        <p:spPr bwMode="auto">
          <a:xfrm>
            <a:off x="1314450" y="26273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かんこうち</a:t>
            </a:r>
          </a:p>
        </p:txBody>
      </p:sp>
      <p:sp>
        <p:nvSpPr>
          <p:cNvPr id="75802" name="テキスト ボックス 23"/>
          <p:cNvSpPr txBox="1">
            <a:spLocks noChangeArrowheads="1"/>
          </p:cNvSpPr>
          <p:nvPr/>
        </p:nvSpPr>
        <p:spPr bwMode="auto">
          <a:xfrm>
            <a:off x="400050" y="3262313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がいこくじん</a:t>
            </a:r>
            <a:r>
              <a:rPr lang="ja-JP" altLang="en-US" sz="1800"/>
              <a:t>　　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ChangeArrowheads="1"/>
          </p:cNvSpPr>
          <p:nvPr/>
        </p:nvSpPr>
        <p:spPr bwMode="auto">
          <a:xfrm>
            <a:off x="1625600" y="5110163"/>
            <a:ext cx="6623050" cy="159385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7827" name="AutoShape 24"/>
          <p:cNvSpPr>
            <a:spLocks noChangeArrowheads="1"/>
          </p:cNvSpPr>
          <p:nvPr/>
        </p:nvSpPr>
        <p:spPr bwMode="auto">
          <a:xfrm>
            <a:off x="106363" y="4454525"/>
            <a:ext cx="1944687" cy="863600"/>
          </a:xfrm>
          <a:prstGeom prst="wedgeEllipseCallout">
            <a:avLst>
              <a:gd name="adj1" fmla="val 31426"/>
              <a:gd name="adj2" fmla="val 630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77828" name="Oval 14"/>
          <p:cNvSpPr>
            <a:spLocks noChangeArrowheads="1"/>
          </p:cNvSpPr>
          <p:nvPr/>
        </p:nvSpPr>
        <p:spPr bwMode="auto">
          <a:xfrm>
            <a:off x="1289050" y="2873375"/>
            <a:ext cx="2016125" cy="862013"/>
          </a:xfrm>
          <a:prstGeom prst="ellipse">
            <a:avLst/>
          </a:prstGeom>
          <a:solidFill>
            <a:srgbClr val="FF99CC">
              <a:alpha val="50195"/>
            </a:srgbClr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77829" name="グループ化 7"/>
          <p:cNvGrpSpPr>
            <a:grpSpLocks/>
          </p:cNvGrpSpPr>
          <p:nvPr/>
        </p:nvGrpSpPr>
        <p:grpSpPr bwMode="auto">
          <a:xfrm>
            <a:off x="1281113" y="1741488"/>
            <a:ext cx="2079625" cy="949325"/>
            <a:chOff x="1043566" y="1682750"/>
            <a:chExt cx="2078814" cy="949374"/>
          </a:xfrm>
        </p:grpSpPr>
        <p:sp>
          <p:nvSpPr>
            <p:cNvPr id="77854" name="Oval 13"/>
            <p:cNvSpPr>
              <a:spLocks noChangeArrowheads="1"/>
            </p:cNvSpPr>
            <p:nvPr/>
          </p:nvSpPr>
          <p:spPr bwMode="auto">
            <a:xfrm>
              <a:off x="1043566" y="1682750"/>
              <a:ext cx="2015691" cy="949374"/>
            </a:xfrm>
            <a:prstGeom prst="ellipse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77855" name="Text Box 6"/>
            <p:cNvSpPr txBox="1">
              <a:spLocks noChangeArrowheads="1"/>
            </p:cNvSpPr>
            <p:nvPr/>
          </p:nvSpPr>
          <p:spPr bwMode="auto">
            <a:xfrm>
              <a:off x="1322782" y="1865034"/>
              <a:ext cx="1799598" cy="58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solidFill>
                    <a:schemeClr val="accent2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文房具</a:t>
              </a:r>
            </a:p>
          </p:txBody>
        </p:sp>
      </p:grp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1762125" y="3003550"/>
            <a:ext cx="1431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トイレ</a:t>
            </a:r>
          </a:p>
        </p:txBody>
      </p:sp>
      <p:grpSp>
        <p:nvGrpSpPr>
          <p:cNvPr id="77831" name="グループ化 6"/>
          <p:cNvGrpSpPr>
            <a:grpSpLocks/>
          </p:cNvGrpSpPr>
          <p:nvPr/>
        </p:nvGrpSpPr>
        <p:grpSpPr bwMode="auto">
          <a:xfrm>
            <a:off x="3481388" y="1831975"/>
            <a:ext cx="2325687" cy="768350"/>
            <a:chOff x="3204005" y="1782538"/>
            <a:chExt cx="2325642" cy="769095"/>
          </a:xfrm>
        </p:grpSpPr>
        <p:sp>
          <p:nvSpPr>
            <p:cNvPr id="77852" name="Oval 15"/>
            <p:cNvSpPr>
              <a:spLocks noChangeArrowheads="1"/>
            </p:cNvSpPr>
            <p:nvPr/>
          </p:nvSpPr>
          <p:spPr bwMode="auto">
            <a:xfrm>
              <a:off x="3204005" y="1782538"/>
              <a:ext cx="1943007" cy="769095"/>
            </a:xfrm>
            <a:prstGeom prst="ellipse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77853" name="Text Box 9"/>
            <p:cNvSpPr txBox="1">
              <a:spLocks noChangeArrowheads="1"/>
            </p:cNvSpPr>
            <p:nvPr/>
          </p:nvSpPr>
          <p:spPr bwMode="auto">
            <a:xfrm>
              <a:off x="3368860" y="1874682"/>
              <a:ext cx="2160787" cy="58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solidFill>
                    <a:schemeClr val="accent2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のりもの</a:t>
              </a:r>
            </a:p>
          </p:txBody>
        </p:sp>
      </p:grpSp>
      <p:grpSp>
        <p:nvGrpSpPr>
          <p:cNvPr id="77832" name="グループ化 3"/>
          <p:cNvGrpSpPr>
            <a:grpSpLocks/>
          </p:cNvGrpSpPr>
          <p:nvPr/>
        </p:nvGrpSpPr>
        <p:grpSpPr bwMode="auto">
          <a:xfrm>
            <a:off x="3522663" y="2895600"/>
            <a:ext cx="2008187" cy="801688"/>
            <a:chOff x="3529494" y="2509342"/>
            <a:chExt cx="2007164" cy="802064"/>
          </a:xfrm>
        </p:grpSpPr>
        <p:sp>
          <p:nvSpPr>
            <p:cNvPr id="77850" name="Oval 16"/>
            <p:cNvSpPr>
              <a:spLocks noChangeArrowheads="1"/>
            </p:cNvSpPr>
            <p:nvPr/>
          </p:nvSpPr>
          <p:spPr bwMode="auto">
            <a:xfrm>
              <a:off x="3529494" y="2509342"/>
              <a:ext cx="2007164" cy="802064"/>
            </a:xfrm>
            <a:prstGeom prst="ellipse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77851" name="Text Box 10"/>
            <p:cNvSpPr txBox="1">
              <a:spLocks noChangeArrowheads="1"/>
            </p:cNvSpPr>
            <p:nvPr/>
          </p:nvSpPr>
          <p:spPr bwMode="auto">
            <a:xfrm>
              <a:off x="4038347" y="2579263"/>
              <a:ext cx="1367758" cy="58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solidFill>
                    <a:schemeClr val="accent2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信号</a:t>
              </a:r>
            </a:p>
          </p:txBody>
        </p:sp>
      </p:grpSp>
      <p:grpSp>
        <p:nvGrpSpPr>
          <p:cNvPr id="77833" name="グループ化 4"/>
          <p:cNvGrpSpPr>
            <a:grpSpLocks/>
          </p:cNvGrpSpPr>
          <p:nvPr/>
        </p:nvGrpSpPr>
        <p:grpSpPr bwMode="auto">
          <a:xfrm>
            <a:off x="5921375" y="2874963"/>
            <a:ext cx="2233613" cy="868362"/>
            <a:chOff x="5993850" y="2524246"/>
            <a:chExt cx="2233445" cy="868746"/>
          </a:xfrm>
        </p:grpSpPr>
        <p:sp>
          <p:nvSpPr>
            <p:cNvPr id="77848" name="Oval 18"/>
            <p:cNvSpPr>
              <a:spLocks noChangeArrowheads="1"/>
            </p:cNvSpPr>
            <p:nvPr/>
          </p:nvSpPr>
          <p:spPr bwMode="auto">
            <a:xfrm>
              <a:off x="5993850" y="2524246"/>
              <a:ext cx="2004131" cy="868746"/>
            </a:xfrm>
            <a:prstGeom prst="ellipse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77849" name="Text Box 12"/>
            <p:cNvSpPr txBox="1">
              <a:spLocks noChangeArrowheads="1"/>
            </p:cNvSpPr>
            <p:nvPr/>
          </p:nvSpPr>
          <p:spPr bwMode="auto">
            <a:xfrm>
              <a:off x="6066507" y="2648191"/>
              <a:ext cx="2160788" cy="58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solidFill>
                    <a:schemeClr val="accent2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シャンプー</a:t>
              </a:r>
            </a:p>
          </p:txBody>
        </p:sp>
      </p:grpSp>
      <p:sp>
        <p:nvSpPr>
          <p:cNvPr id="77834" name="Text Box 19"/>
          <p:cNvSpPr txBox="1">
            <a:spLocks noChangeArrowheads="1"/>
          </p:cNvSpPr>
          <p:nvPr/>
        </p:nvSpPr>
        <p:spPr bwMode="auto">
          <a:xfrm>
            <a:off x="1762125" y="5251450"/>
            <a:ext cx="61229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いろいろな人の意見をきく</a:t>
            </a:r>
          </a:p>
        </p:txBody>
      </p:sp>
      <p:sp>
        <p:nvSpPr>
          <p:cNvPr id="77835" name="Text Box 20"/>
          <p:cNvSpPr txBox="1">
            <a:spLocks noChangeArrowheads="1"/>
          </p:cNvSpPr>
          <p:nvPr/>
        </p:nvSpPr>
        <p:spPr bwMode="auto">
          <a:xfrm>
            <a:off x="1743075" y="5956300"/>
            <a:ext cx="680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いろいろな人の気持ちになって考える</a:t>
            </a:r>
          </a:p>
        </p:txBody>
      </p:sp>
      <p:sp>
        <p:nvSpPr>
          <p:cNvPr id="77836" name="Text Box 21"/>
          <p:cNvSpPr txBox="1">
            <a:spLocks noChangeArrowheads="1"/>
          </p:cNvSpPr>
          <p:nvPr/>
        </p:nvSpPr>
        <p:spPr bwMode="auto">
          <a:xfrm>
            <a:off x="1431925" y="3784600"/>
            <a:ext cx="65674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みんなのまわりに，きっとあります</a:t>
            </a:r>
          </a:p>
        </p:txBody>
      </p:sp>
      <p:sp>
        <p:nvSpPr>
          <p:cNvPr id="77837" name="Text Box 22"/>
          <p:cNvSpPr txBox="1">
            <a:spLocks noChangeArrowheads="1"/>
          </p:cNvSpPr>
          <p:nvPr/>
        </p:nvSpPr>
        <p:spPr bwMode="auto">
          <a:xfrm>
            <a:off x="322263" y="4594225"/>
            <a:ext cx="17287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ea typeface="HGP創英角ﾎﾟｯﾌﾟ体" panose="040B0A00000000000000" pitchFamily="50" charset="-128"/>
              </a:rPr>
              <a:t>ポイント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39750" y="214313"/>
            <a:ext cx="7972425" cy="13573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kern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身のまわりのユニバーサルデザインを</a:t>
            </a:r>
            <a:endParaRPr lang="en-US" altLang="ja-JP" sz="3600" kern="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600" kern="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さがしてみよう！</a:t>
            </a:r>
          </a:p>
        </p:txBody>
      </p:sp>
      <p:grpSp>
        <p:nvGrpSpPr>
          <p:cNvPr id="77839" name="グループ化 5"/>
          <p:cNvGrpSpPr>
            <a:grpSpLocks/>
          </p:cNvGrpSpPr>
          <p:nvPr/>
        </p:nvGrpSpPr>
        <p:grpSpPr bwMode="auto">
          <a:xfrm>
            <a:off x="5564188" y="1751013"/>
            <a:ext cx="2719387" cy="955675"/>
            <a:chOff x="5435962" y="1682750"/>
            <a:chExt cx="2719535" cy="955599"/>
          </a:xfrm>
        </p:grpSpPr>
        <p:sp>
          <p:nvSpPr>
            <p:cNvPr id="77845" name="Oval 17"/>
            <p:cNvSpPr>
              <a:spLocks noChangeArrowheads="1"/>
            </p:cNvSpPr>
            <p:nvPr/>
          </p:nvSpPr>
          <p:spPr bwMode="auto">
            <a:xfrm>
              <a:off x="5435962" y="1682750"/>
              <a:ext cx="2719535" cy="955599"/>
            </a:xfrm>
            <a:prstGeom prst="ellipse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77846" name="Text Box 11"/>
            <p:cNvSpPr txBox="1">
              <a:spLocks noChangeArrowheads="1"/>
            </p:cNvSpPr>
            <p:nvPr/>
          </p:nvSpPr>
          <p:spPr bwMode="auto">
            <a:xfrm>
              <a:off x="5742131" y="1963441"/>
              <a:ext cx="2348007" cy="58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b="1">
                  <a:solidFill>
                    <a:schemeClr val="accent2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自動販売機</a:t>
              </a:r>
            </a:p>
          </p:txBody>
        </p:sp>
        <p:sp>
          <p:nvSpPr>
            <p:cNvPr id="77847" name="テキスト ボックス 1"/>
            <p:cNvSpPr txBox="1">
              <a:spLocks noChangeArrowheads="1"/>
            </p:cNvSpPr>
            <p:nvPr/>
          </p:nvSpPr>
          <p:spPr bwMode="auto">
            <a:xfrm>
              <a:off x="5922053" y="1728055"/>
              <a:ext cx="18272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chemeClr val="accent2"/>
                  </a:solidFill>
                  <a:latin typeface="ＤＦ特太ゴシック体" pitchFamily="49" charset="-128"/>
                  <a:ea typeface="ＤＦ特太ゴシック体" pitchFamily="49" charset="-128"/>
                </a:rPr>
                <a:t>じどうはんばいき</a:t>
              </a:r>
            </a:p>
          </p:txBody>
        </p:sp>
      </p:grpSp>
      <p:sp>
        <p:nvSpPr>
          <p:cNvPr id="77840" name="テキスト ボックス 1"/>
          <p:cNvSpPr txBox="1">
            <a:spLocks noChangeArrowheads="1"/>
          </p:cNvSpPr>
          <p:nvPr/>
        </p:nvSpPr>
        <p:spPr bwMode="auto">
          <a:xfrm>
            <a:off x="979488" y="125413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</a:rPr>
              <a:t>み</a:t>
            </a:r>
          </a:p>
        </p:txBody>
      </p:sp>
      <p:sp>
        <p:nvSpPr>
          <p:cNvPr id="77841" name="テキスト ボックス 2"/>
          <p:cNvSpPr txBox="1">
            <a:spLocks noChangeArrowheads="1"/>
          </p:cNvSpPr>
          <p:nvPr/>
        </p:nvSpPr>
        <p:spPr bwMode="auto">
          <a:xfrm>
            <a:off x="1639888" y="1743075"/>
            <a:ext cx="122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</a:rPr>
              <a:t>ぶんぼうぐ</a:t>
            </a:r>
          </a:p>
        </p:txBody>
      </p:sp>
      <p:sp>
        <p:nvSpPr>
          <p:cNvPr id="77842" name="テキスト ボックス 3"/>
          <p:cNvSpPr txBox="1">
            <a:spLocks noChangeArrowheads="1"/>
          </p:cNvSpPr>
          <p:nvPr/>
        </p:nvSpPr>
        <p:spPr bwMode="auto">
          <a:xfrm>
            <a:off x="4032250" y="2836863"/>
            <a:ext cx="95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</a:rPr>
              <a:t>しんごう</a:t>
            </a:r>
          </a:p>
        </p:txBody>
      </p:sp>
      <p:sp>
        <p:nvSpPr>
          <p:cNvPr id="77843" name="テキスト ボックス 4"/>
          <p:cNvSpPr txBox="1">
            <a:spLocks noChangeArrowheads="1"/>
          </p:cNvSpPr>
          <p:nvPr/>
        </p:nvSpPr>
        <p:spPr bwMode="auto">
          <a:xfrm>
            <a:off x="3679825" y="5092700"/>
            <a:ext cx="154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ひと　　いけん</a:t>
            </a:r>
          </a:p>
        </p:txBody>
      </p:sp>
      <p:sp>
        <p:nvSpPr>
          <p:cNvPr id="77844" name="テキスト ボックス 5"/>
          <p:cNvSpPr txBox="1">
            <a:spLocks noChangeArrowheads="1"/>
          </p:cNvSpPr>
          <p:nvPr/>
        </p:nvSpPr>
        <p:spPr bwMode="auto">
          <a:xfrm>
            <a:off x="3646488" y="5757863"/>
            <a:ext cx="410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ひと　　　きも　　　　　　　　　　　　　かんが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0825" y="1628775"/>
            <a:ext cx="4968875" cy="2732088"/>
          </a:xfrm>
          <a:prstGeom prst="wedgeRoundRectCallout">
            <a:avLst>
              <a:gd name="adj1" fmla="val 72436"/>
              <a:gd name="adj2" fmla="val -5258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きいてくれて、</a:t>
            </a:r>
            <a:endParaRPr lang="en-US" altLang="ja-JP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ありがとう</a:t>
            </a:r>
            <a:endParaRPr lang="en-US" altLang="ja-JP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ございました！</a:t>
            </a:r>
          </a:p>
        </p:txBody>
      </p:sp>
      <p:pic>
        <p:nvPicPr>
          <p:cNvPr id="79875" name="Picture 5" descr="C:\Users\H27031450\Desktop\茨ひより\キービジュアル_透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8"/>
            <a:ext cx="484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正方形/長方形 3"/>
          <p:cNvSpPr>
            <a:spLocks noChangeArrowheads="1"/>
          </p:cNvSpPr>
          <p:nvPr/>
        </p:nvSpPr>
        <p:spPr bwMode="auto">
          <a:xfrm>
            <a:off x="3419475" y="4652963"/>
            <a:ext cx="337661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 Pマーカー体E" pitchFamily="50" charset="-128"/>
                <a:ea typeface="AR Pマーカー体E" pitchFamily="50" charset="-128"/>
              </a:rPr>
              <a:t>茨城県公式</a:t>
            </a:r>
            <a:endParaRPr lang="en-US" altLang="ja-JP" sz="2400">
              <a:latin typeface="AR Pマーカー体E" pitchFamily="50" charset="-128"/>
              <a:ea typeface="AR Pマーカー体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 Pマーカー体E" pitchFamily="50" charset="-128"/>
                <a:ea typeface="AR Pマーカー体E" pitchFamily="50" charset="-128"/>
              </a:rPr>
              <a:t>バーチャル</a:t>
            </a:r>
            <a:r>
              <a:rPr lang="en-US" altLang="ja-JP" sz="2400">
                <a:latin typeface="AR Pマーカー体E" pitchFamily="50" charset="-128"/>
                <a:ea typeface="AR Pマーカー体E" pitchFamily="50" charset="-128"/>
              </a:rPr>
              <a:t>YouTuber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US" altLang="ja-JP" sz="2400">
              <a:latin typeface="AR Pマーカー体E" pitchFamily="50" charset="-128"/>
              <a:ea typeface="AR Pマーカー体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 Pマーカー体E" pitchFamily="50" charset="-128"/>
                <a:ea typeface="AR Pマーカー体E" pitchFamily="50" charset="-128"/>
              </a:rPr>
              <a:t>茨（いばら）　ひより</a:t>
            </a:r>
          </a:p>
        </p:txBody>
      </p:sp>
    </p:spTree>
    <p:custDataLst>
      <p:tags r:id="rId1"/>
    </p:custDataLst>
  </p:cSld>
  <p:clrMapOvr>
    <a:masterClrMapping/>
  </p:clrMapOvr>
  <p:transition advTm="24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0"/>
          <p:cNvSpPr txBox="1">
            <a:spLocks noChangeArrowheads="1"/>
          </p:cNvSpPr>
          <p:nvPr/>
        </p:nvSpPr>
        <p:spPr bwMode="auto">
          <a:xfrm>
            <a:off x="771525" y="1792288"/>
            <a:ext cx="75961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60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ユニバーサル</a:t>
            </a:r>
            <a:r>
              <a:rPr lang="ja-JP" altLang="en-US" sz="72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60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248" name="Text Box 35"/>
          <p:cNvSpPr txBox="1">
            <a:spLocks noChangeArrowheads="1"/>
          </p:cNvSpPr>
          <p:nvPr/>
        </p:nvSpPr>
        <p:spPr bwMode="auto">
          <a:xfrm>
            <a:off x="1550988" y="3013075"/>
            <a:ext cx="56991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  ・ すべての人</a:t>
            </a:r>
          </a:p>
        </p:txBody>
      </p:sp>
      <p:sp>
        <p:nvSpPr>
          <p:cNvPr id="8196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6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17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19125" y="541338"/>
            <a:ext cx="7900988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611188" y="708025"/>
            <a:ext cx="79009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chemeClr val="bg1"/>
                </a:solidFill>
                <a:latin typeface="AR P丸ゴシック体E" pitchFamily="50" charset="-128"/>
              </a:rPr>
              <a:t>　</a:t>
            </a:r>
            <a:r>
              <a:rPr lang="ja-JP" altLang="en-US" sz="4000">
                <a:solidFill>
                  <a:schemeClr val="bg1"/>
                </a:solidFill>
                <a:latin typeface="AR P丸ゴシック体E" pitchFamily="50" charset="-128"/>
                <a:ea typeface="HGP創英角ﾎﾟｯﾌﾟ体" panose="040B0A00000000000000" pitchFamily="50" charset="-128"/>
              </a:rPr>
              <a:t>ユニバーサルデザインってなに？</a:t>
            </a:r>
          </a:p>
        </p:txBody>
      </p:sp>
      <p:pic>
        <p:nvPicPr>
          <p:cNvPr id="8201" name="Picture 29" descr="person_0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36"/>
          <p:cNvSpPr txBox="1">
            <a:spLocks noChangeArrowheads="1"/>
          </p:cNvSpPr>
          <p:nvPr/>
        </p:nvSpPr>
        <p:spPr bwMode="auto">
          <a:xfrm>
            <a:off x="1970088" y="5105400"/>
            <a:ext cx="48609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ものづくりの考え方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644525" y="3768725"/>
            <a:ext cx="7597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60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デザイン</a:t>
            </a:r>
            <a:r>
              <a:rPr lang="ja-JP" altLang="en-US" sz="7200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</a:t>
            </a:r>
            <a:endParaRPr lang="ja-JP" altLang="en-US" sz="6000" dirty="0">
              <a:solidFill>
                <a:schemeClr val="accent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932363" y="4852988"/>
            <a:ext cx="935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かんが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372225" y="2827338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ひと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8" grpId="0"/>
      <p:bldP spid="10255" grpId="0"/>
      <p:bldP spid="19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0"/>
          <p:cNvSpPr>
            <a:spLocks noChangeArrowheads="1"/>
          </p:cNvSpPr>
          <p:nvPr/>
        </p:nvSpPr>
        <p:spPr bwMode="auto">
          <a:xfrm>
            <a:off x="1835150" y="4437063"/>
            <a:ext cx="7058025" cy="2016125"/>
          </a:xfrm>
          <a:prstGeom prst="wedgeEllipseCallout">
            <a:avLst>
              <a:gd name="adj1" fmla="val -52546"/>
              <a:gd name="adj2" fmla="val -20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ea typeface="HGP創英角ﾎﾟｯﾌﾟ体" panose="040B0A00000000000000" pitchFamily="50" charset="-128"/>
              </a:rPr>
              <a:t>ユニバーサルデザイン</a:t>
            </a:r>
            <a:br>
              <a:rPr lang="en-US" altLang="ja-JP" sz="4000" b="1">
                <a:ea typeface="HGP創英角ﾎﾟｯﾌﾟ体" panose="040B0A00000000000000" pitchFamily="50" charset="-128"/>
              </a:rPr>
            </a:br>
            <a:endParaRPr lang="ja-JP" altLang="en-US" sz="4000" b="1">
              <a:ea typeface="HGP創英角ﾎﾟｯﾌﾟ体" panose="040B0A00000000000000" pitchFamily="50" charset="-128"/>
            </a:endParaRPr>
          </a:p>
        </p:txBody>
      </p:sp>
      <p:sp>
        <p:nvSpPr>
          <p:cNvPr id="10243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5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grpSp>
        <p:nvGrpSpPr>
          <p:cNvPr id="16" name="グループ化 6"/>
          <p:cNvGrpSpPr>
            <a:grpSpLocks/>
          </p:cNvGrpSpPr>
          <p:nvPr/>
        </p:nvGrpSpPr>
        <p:grpSpPr bwMode="auto">
          <a:xfrm>
            <a:off x="611188" y="476250"/>
            <a:ext cx="7900987" cy="1104900"/>
            <a:chOff x="611560" y="476672"/>
            <a:chExt cx="3457575" cy="792163"/>
          </a:xfrm>
          <a:solidFill>
            <a:schemeClr val="accent6"/>
          </a:solidFill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611560" y="476672"/>
              <a:ext cx="3457575" cy="792163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1800" u="sng" dirty="0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827460" y="621135"/>
              <a:ext cx="3095625" cy="5075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ja-JP" altLang="en-US" sz="4000" dirty="0">
                  <a:solidFill>
                    <a:schemeClr val="bg1"/>
                  </a:solidFill>
                  <a:latin typeface="ＤＦ特太ゴシック体" panose="020B0509000000000000" pitchFamily="49" charset="-128"/>
                  <a:ea typeface="ＤＦ特太ゴシック体" panose="020B0509000000000000" pitchFamily="49" charset="-128"/>
                </a:rPr>
                <a:t>つまり・・・</a:t>
              </a:r>
            </a:p>
          </p:txBody>
        </p:sp>
      </p:grp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104900" y="1698625"/>
            <a:ext cx="79009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すべての人</a:t>
            </a:r>
            <a:r>
              <a:rPr lang="ja-JP" altLang="en-US" sz="4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が利用しやすい</a:t>
            </a:r>
            <a:endParaRPr lang="en-US" altLang="ja-JP" sz="4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r>
              <a:rPr lang="ja-JP" altLang="en-US" sz="660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ものづくり</a:t>
            </a:r>
            <a:r>
              <a:rPr lang="ja-JP" altLang="en-US" sz="4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のこと</a:t>
            </a:r>
          </a:p>
        </p:txBody>
      </p:sp>
      <p:pic>
        <p:nvPicPr>
          <p:cNvPr id="10247" name="Picture 13" descr="男性の表情のイラスト「ひらめいた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4057650"/>
            <a:ext cx="12588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5867400" y="1816100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りよう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805113" y="5516563"/>
            <a:ext cx="511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＝みんなが使いやすい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221288" y="526097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つか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575175" y="162718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ひと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 autoUpdateAnimBg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grpSp>
        <p:nvGrpSpPr>
          <p:cNvPr id="22" name="グループ化 6"/>
          <p:cNvGrpSpPr>
            <a:grpSpLocks/>
          </p:cNvGrpSpPr>
          <p:nvPr/>
        </p:nvGrpSpPr>
        <p:grpSpPr bwMode="auto">
          <a:xfrm>
            <a:off x="780256" y="54769"/>
            <a:ext cx="7900987" cy="1104900"/>
            <a:chOff x="611560" y="476672"/>
            <a:chExt cx="3457575" cy="792163"/>
          </a:xfrm>
          <a:solidFill>
            <a:schemeClr val="accent6"/>
          </a:solidFill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611560" y="476672"/>
              <a:ext cx="3457575" cy="792163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1800" u="sng" dirty="0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827460" y="621135"/>
              <a:ext cx="3095625" cy="5075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ja-JP" altLang="en-US" sz="4000" dirty="0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すべての人ってどんな人？</a:t>
              </a:r>
              <a:endParaRPr lang="en-US" altLang="ja-JP" sz="4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17488" y="1182688"/>
            <a:ext cx="1847850" cy="2668587"/>
            <a:chOff x="217750" y="1183044"/>
            <a:chExt cx="1847134" cy="2668883"/>
          </a:xfrm>
        </p:grpSpPr>
        <p:pic>
          <p:nvPicPr>
            <p:cNvPr id="12332" name="Picture 19" descr="仲良く腕を組む夫婦のイラスト（高齢者）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2" y="1955733"/>
              <a:ext cx="1209350" cy="18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3" name="グループ化 25"/>
            <p:cNvGrpSpPr>
              <a:grpSpLocks/>
            </p:cNvGrpSpPr>
            <p:nvPr/>
          </p:nvGrpSpPr>
          <p:grpSpPr bwMode="auto">
            <a:xfrm>
              <a:off x="217750" y="1183044"/>
              <a:ext cx="1847134" cy="810941"/>
              <a:chOff x="727791" y="1279155"/>
              <a:chExt cx="1847134" cy="810941"/>
            </a:xfrm>
          </p:grpSpPr>
          <p:sp>
            <p:nvSpPr>
              <p:cNvPr id="12334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1306513" y="1279155"/>
                <a:ext cx="8001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FF0000"/>
                    </a:solidFill>
                    <a:latin typeface="ＤＦ特太ゴシック体" pitchFamily="49" charset="-128"/>
                    <a:ea typeface="ＤＦ特太ゴシック体" pitchFamily="49" charset="-128"/>
                  </a:rPr>
                  <a:t>としよ</a:t>
                </a:r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727791" y="1368065"/>
                <a:ext cx="1847134" cy="722392"/>
              </a:xfrm>
              <a:prstGeom prst="roundRect">
                <a:avLst/>
              </a:prstGeom>
              <a:noFill/>
              <a:ln>
                <a:solidFill>
                  <a:srgbClr val="FFCC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お年寄り</a:t>
                </a:r>
              </a:p>
            </p:txBody>
          </p:sp>
        </p:grp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141538" y="1350963"/>
            <a:ext cx="2525712" cy="2552700"/>
            <a:chOff x="2140883" y="1350490"/>
            <a:chExt cx="2525705" cy="2552999"/>
          </a:xfrm>
        </p:grpSpPr>
        <p:pic>
          <p:nvPicPr>
            <p:cNvPr id="12330" name="Picture 21" descr="電動車いすに乗る人のイラスト（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59" y="1966913"/>
              <a:ext cx="1583151" cy="19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角丸四角形 28"/>
            <p:cNvSpPr/>
            <p:nvPr/>
          </p:nvSpPr>
          <p:spPr>
            <a:xfrm>
              <a:off x="2140883" y="1350490"/>
              <a:ext cx="2525705" cy="563628"/>
            </a:xfrm>
            <a:prstGeom prst="roundRect">
              <a:avLst/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体の不自由な人</a:t>
              </a:r>
            </a:p>
          </p:txBody>
        </p:sp>
      </p:grp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4856163" y="1149350"/>
            <a:ext cx="1654175" cy="2754313"/>
            <a:chOff x="4856170" y="1149157"/>
            <a:chExt cx="1654197" cy="2754332"/>
          </a:xfrm>
        </p:grpSpPr>
        <p:pic>
          <p:nvPicPr>
            <p:cNvPr id="12326" name="Picture 18" descr="妊婦・妊娠のイラスト（赤ちゃん）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066" y="2133928"/>
              <a:ext cx="1610301" cy="176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7" name="グループ化 30"/>
            <p:cNvGrpSpPr>
              <a:grpSpLocks/>
            </p:cNvGrpSpPr>
            <p:nvPr/>
          </p:nvGrpSpPr>
          <p:grpSpPr bwMode="auto">
            <a:xfrm>
              <a:off x="4856170" y="1149157"/>
              <a:ext cx="1614508" cy="853723"/>
              <a:chOff x="740705" y="1621214"/>
              <a:chExt cx="2092330" cy="853723"/>
            </a:xfrm>
          </p:grpSpPr>
          <p:sp>
            <p:nvSpPr>
              <p:cNvPr id="12328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858631" y="1621214"/>
                <a:ext cx="1037061" cy="338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FF0000"/>
                    </a:solidFill>
                    <a:latin typeface="ＤＦ特太ゴシック体" pitchFamily="49" charset="-128"/>
                    <a:ea typeface="ＤＦ特太ゴシック体" pitchFamily="49" charset="-128"/>
                  </a:rPr>
                  <a:t>にんぷ</a:t>
                </a:r>
                <a:endParaRPr lang="en-US" altLang="ja-JP" sz="1600">
                  <a:solidFill>
                    <a:srgbClr val="FF0000"/>
                  </a:solidFill>
                  <a:latin typeface="ＤＦ特太ゴシック体" pitchFamily="49" charset="-128"/>
                  <a:ea typeface="ＤＦ特太ゴシック体" pitchFamily="49" charset="-128"/>
                </a:endParaRPr>
              </a:p>
            </p:txBody>
          </p:sp>
          <p:sp>
            <p:nvSpPr>
              <p:cNvPr id="33" name="角丸四角形 32"/>
              <p:cNvSpPr/>
              <p:nvPr/>
            </p:nvSpPr>
            <p:spPr>
              <a:xfrm>
                <a:off x="740705" y="1679952"/>
                <a:ext cx="2092330" cy="795343"/>
              </a:xfrm>
              <a:prstGeom prst="roundRect">
                <a:avLst>
                  <a:gd name="adj" fmla="val 31213"/>
                </a:avLst>
              </a:prstGeom>
              <a:noFill/>
              <a:ln>
                <a:solidFill>
                  <a:srgbClr val="FFCC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ja-JP" altLang="en-US" sz="2800" dirty="0">
                    <a:solidFill>
                      <a:schemeClr val="tx1"/>
                    </a:solidFill>
                  </a:rPr>
                  <a:t>妊婦さん</a:t>
                </a:r>
              </a:p>
            </p:txBody>
          </p:sp>
        </p:grpSp>
      </p:grp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58738" y="3929063"/>
            <a:ext cx="2462212" cy="2432050"/>
            <a:chOff x="59522" y="3929668"/>
            <a:chExt cx="2462085" cy="2431754"/>
          </a:xfrm>
        </p:grpSpPr>
        <p:pic>
          <p:nvPicPr>
            <p:cNvPr id="12323" name="Picture 16" descr="http://4.bp.blogspot.com/-PJJignDxO_4/VwIgNBDHykI/AAAAAAAA5Y0/diz2OmKnukEW8pL1p6xequEmloLUCip7Q/s800/count_boy05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2" y="4887426"/>
              <a:ext cx="1379555" cy="145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18" descr="http://3.bp.blogspot.com/-h2nL_85aQww/VwIgPncJA0I/AAAAAAAA5Zg/eT18BydXUbgZKYsu-fXLKM1UIK6kYI8_g/s800/count_girl0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808" y="4910071"/>
              <a:ext cx="1339799" cy="145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角丸四角形 36"/>
            <p:cNvSpPr/>
            <p:nvPr/>
          </p:nvSpPr>
          <p:spPr>
            <a:xfrm>
              <a:off x="415104" y="3929668"/>
              <a:ext cx="1446137" cy="701590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子ども</a:t>
              </a:r>
            </a:p>
          </p:txBody>
        </p: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2611438" y="3987800"/>
            <a:ext cx="1446212" cy="2763838"/>
            <a:chOff x="2612159" y="3988092"/>
            <a:chExt cx="1446155" cy="2763222"/>
          </a:xfrm>
        </p:grpSpPr>
        <p:pic>
          <p:nvPicPr>
            <p:cNvPr id="12321" name="Picture 20" descr="外国人留学生のイラスト（男性）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351" y="4742470"/>
              <a:ext cx="1209770" cy="200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角丸四角形 37"/>
            <p:cNvSpPr/>
            <p:nvPr/>
          </p:nvSpPr>
          <p:spPr>
            <a:xfrm>
              <a:off x="2612159" y="3988092"/>
              <a:ext cx="1446155" cy="669776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外国人</a:t>
              </a:r>
            </a:p>
          </p:txBody>
        </p:sp>
      </p:grp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449763" y="3929063"/>
            <a:ext cx="4222750" cy="2524125"/>
            <a:chOff x="4450183" y="3929668"/>
            <a:chExt cx="4222420" cy="2523668"/>
          </a:xfrm>
        </p:grpSpPr>
        <p:sp>
          <p:nvSpPr>
            <p:cNvPr id="39" name="角丸四角形 38"/>
            <p:cNvSpPr/>
            <p:nvPr/>
          </p:nvSpPr>
          <p:spPr>
            <a:xfrm>
              <a:off x="4450183" y="3988394"/>
              <a:ext cx="1947710" cy="1169776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精神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障がい者</a:t>
              </a:r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6724892" y="4794698"/>
              <a:ext cx="1947711" cy="1658638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ケガを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している人</a:t>
              </a:r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6724892" y="3929668"/>
              <a:ext cx="1947711" cy="701548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色 弱 者</a:t>
              </a: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450183" y="5301020"/>
              <a:ext cx="1947710" cy="1149142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知的</a:t>
              </a:r>
              <a:endParaRPr lang="en-US" altLang="ja-JP" sz="28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障がい者</a:t>
              </a:r>
            </a:p>
          </p:txBody>
        </p:sp>
      </p:grp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6659563" y="1198563"/>
            <a:ext cx="1947862" cy="2555875"/>
            <a:chOff x="6659412" y="1198897"/>
            <a:chExt cx="1947554" cy="2555540"/>
          </a:xfrm>
        </p:grpSpPr>
        <p:sp>
          <p:nvSpPr>
            <p:cNvPr id="36" name="角丸四角形 35"/>
            <p:cNvSpPr/>
            <p:nvPr/>
          </p:nvSpPr>
          <p:spPr>
            <a:xfrm>
              <a:off x="6659412" y="1198897"/>
              <a:ext cx="1947554" cy="795233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子ども連れ</a:t>
              </a:r>
            </a:p>
          </p:txBody>
        </p:sp>
        <p:pic>
          <p:nvPicPr>
            <p:cNvPr id="12316" name="Picture 22" descr="会話をする親子のイラスト（お母さんと娘）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994" y="2171784"/>
              <a:ext cx="1582653" cy="158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908175" y="1139825"/>
            <a:ext cx="87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からだ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913063" y="1160463"/>
            <a:ext cx="982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ふじゆう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7712075" y="1149350"/>
            <a:ext cx="41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づ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28650" y="37941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こ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590800" y="38512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がいこくじん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870450" y="38528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せいしん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4386263" y="4357688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しょう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629275" y="4354513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しゃ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6827838" y="38052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しきじゃくしゃ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4984750" y="52292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ちてき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4383088" y="55959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しょう</a:t>
            </a: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5662613" y="562292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しゃ</a:t>
            </a: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8027988" y="538162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ひと</a:t>
            </a:r>
          </a:p>
        </p:txBody>
      </p:sp>
      <p:sp>
        <p:nvSpPr>
          <p:cNvPr id="12312" name="テキスト ボックス 25"/>
          <p:cNvSpPr txBox="1">
            <a:spLocks noChangeArrowheads="1"/>
          </p:cNvSpPr>
          <p:nvPr/>
        </p:nvSpPr>
        <p:spPr bwMode="auto">
          <a:xfrm>
            <a:off x="3836988" y="968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ひと</a:t>
            </a:r>
          </a:p>
        </p:txBody>
      </p:sp>
      <p:sp>
        <p:nvSpPr>
          <p:cNvPr id="12313" name="テキスト ボックス 26"/>
          <p:cNvSpPr txBox="1">
            <a:spLocks noChangeArrowheads="1"/>
          </p:cNvSpPr>
          <p:nvPr/>
        </p:nvSpPr>
        <p:spPr bwMode="auto">
          <a:xfrm>
            <a:off x="6510338" y="7937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ひと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4179888" y="1179513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ひと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AutoShape 14" descr="60%"/>
          <p:cNvSpPr>
            <a:spLocks noChangeArrowheads="1"/>
          </p:cNvSpPr>
          <p:nvPr/>
        </p:nvSpPr>
        <p:spPr bwMode="auto">
          <a:xfrm>
            <a:off x="611188" y="4076700"/>
            <a:ext cx="7777162" cy="20986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53" name="Text Box 13"/>
          <p:cNvSpPr txBox="1">
            <a:spLocks noChangeArrowheads="1"/>
          </p:cNvSpPr>
          <p:nvPr/>
        </p:nvSpPr>
        <p:spPr bwMode="auto">
          <a:xfrm>
            <a:off x="652463" y="4202113"/>
            <a:ext cx="77771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「困ること」「不便なこと」</a:t>
            </a:r>
            <a:endParaRPr lang="en-US" altLang="ja-JP" sz="5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は人それぞれ違う</a:t>
            </a:r>
          </a:p>
        </p:txBody>
      </p:sp>
      <p:sp>
        <p:nvSpPr>
          <p:cNvPr id="22541" name="Oval 6"/>
          <p:cNvSpPr>
            <a:spLocks noChangeArrowheads="1"/>
          </p:cNvSpPr>
          <p:nvPr/>
        </p:nvSpPr>
        <p:spPr bwMode="auto">
          <a:xfrm>
            <a:off x="1541463" y="2044700"/>
            <a:ext cx="5916612" cy="2198688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42" name="Text Box 7"/>
          <p:cNvSpPr txBox="1">
            <a:spLocks noChangeArrowheads="1"/>
          </p:cNvSpPr>
          <p:nvPr/>
        </p:nvSpPr>
        <p:spPr bwMode="auto">
          <a:xfrm>
            <a:off x="2195513" y="2636838"/>
            <a:ext cx="55816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6000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いろいろな人</a:t>
            </a:r>
          </a:p>
        </p:txBody>
      </p:sp>
      <p:sp>
        <p:nvSpPr>
          <p:cNvPr id="16390" name="タイトル 1"/>
          <p:cNvSpPr>
            <a:spLocks noGrp="1" noChangeAspect="1"/>
          </p:cNvSpPr>
          <p:nvPr>
            <p:ph type="title"/>
          </p:nvPr>
        </p:nvSpPr>
        <p:spPr>
          <a:xfrm>
            <a:off x="611188" y="476250"/>
            <a:ext cx="7900987" cy="11049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8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19125" y="541338"/>
            <a:ext cx="7985125" cy="137795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 dirty="0"/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65163" y="527050"/>
            <a:ext cx="77771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なんでユニバーサルデザインが</a:t>
            </a:r>
            <a:endParaRPr lang="en-US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6394" name="Picture 29" descr="person_0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テキスト ボックス 1"/>
          <p:cNvSpPr txBox="1">
            <a:spLocks noChangeArrowheads="1"/>
          </p:cNvSpPr>
          <p:nvPr/>
        </p:nvSpPr>
        <p:spPr bwMode="auto">
          <a:xfrm>
            <a:off x="3268663" y="1243013"/>
            <a:ext cx="268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必要なの？</a:t>
            </a:r>
          </a:p>
        </p:txBody>
      </p:sp>
      <p:sp>
        <p:nvSpPr>
          <p:cNvPr id="16396" name="テキスト ボックス 2"/>
          <p:cNvSpPr txBox="1">
            <a:spLocks noChangeArrowheads="1"/>
          </p:cNvSpPr>
          <p:nvPr/>
        </p:nvSpPr>
        <p:spPr bwMode="auto">
          <a:xfrm>
            <a:off x="3348038" y="105410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ひつよう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867400" y="2474913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ひと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403350" y="4017963"/>
            <a:ext cx="58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こま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859338" y="4010025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ふべん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057525" y="5099050"/>
            <a:ext cx="58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ひと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429250" y="5094288"/>
            <a:ext cx="614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ちが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  <p:bldP spid="22553" grpId="0"/>
      <p:bldP spid="22541" grpId="0" animBg="1"/>
      <p:bldP spid="22542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2698750" y="1731963"/>
            <a:ext cx="6221413" cy="2374900"/>
            <a:chOff x="2698750" y="1731963"/>
            <a:chExt cx="6221412" cy="2374900"/>
          </a:xfrm>
        </p:grpSpPr>
        <p:sp>
          <p:nvSpPr>
            <p:cNvPr id="18463" name="Text Box 8"/>
            <p:cNvSpPr txBox="1">
              <a:spLocks noChangeArrowheads="1"/>
            </p:cNvSpPr>
            <p:nvPr/>
          </p:nvSpPr>
          <p:spPr bwMode="auto">
            <a:xfrm>
              <a:off x="3078163" y="2288927"/>
              <a:ext cx="5761037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小さな文字が見えにくい</a:t>
              </a:r>
            </a:p>
          </p:txBody>
        </p:sp>
        <p:sp>
          <p:nvSpPr>
            <p:cNvPr id="18464" name="Text Box 9"/>
            <p:cNvSpPr txBox="1">
              <a:spLocks noChangeArrowheads="1"/>
            </p:cNvSpPr>
            <p:nvPr/>
          </p:nvSpPr>
          <p:spPr bwMode="auto">
            <a:xfrm>
              <a:off x="3106737" y="3050382"/>
              <a:ext cx="5813425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小さな音が聞こえにくい</a:t>
              </a:r>
            </a:p>
          </p:txBody>
        </p:sp>
        <p:sp>
          <p:nvSpPr>
            <p:cNvPr id="18465" name="AutoShape 10"/>
            <p:cNvSpPr>
              <a:spLocks noChangeArrowheads="1"/>
            </p:cNvSpPr>
            <p:nvPr/>
          </p:nvSpPr>
          <p:spPr bwMode="auto">
            <a:xfrm>
              <a:off x="2698750" y="1731963"/>
              <a:ext cx="6202013" cy="2374900"/>
            </a:xfrm>
            <a:prstGeom prst="wedgeEllipseCallout">
              <a:avLst>
                <a:gd name="adj1" fmla="val -56514"/>
                <a:gd name="adj2" fmla="val 111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/>
            </a:p>
          </p:txBody>
        </p: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2800350" y="4360863"/>
            <a:ext cx="6038850" cy="2192337"/>
            <a:chOff x="2800350" y="4360863"/>
            <a:chExt cx="6038850" cy="2192388"/>
          </a:xfrm>
        </p:grpSpPr>
        <p:sp>
          <p:nvSpPr>
            <p:cNvPr id="18461" name="AutoShape 12"/>
            <p:cNvSpPr>
              <a:spLocks noChangeArrowheads="1"/>
            </p:cNvSpPr>
            <p:nvPr/>
          </p:nvSpPr>
          <p:spPr bwMode="auto">
            <a:xfrm>
              <a:off x="2800350" y="4360863"/>
              <a:ext cx="6038850" cy="2192388"/>
            </a:xfrm>
            <a:prstGeom prst="wedgeEllipseCallout">
              <a:avLst>
                <a:gd name="adj1" fmla="val -51532"/>
                <a:gd name="adj2" fmla="val 17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/>
            </a:p>
          </p:txBody>
        </p:sp>
        <p:sp>
          <p:nvSpPr>
            <p:cNvPr id="18462" name="Text Box 13"/>
            <p:cNvSpPr txBox="1">
              <a:spLocks noChangeArrowheads="1"/>
            </p:cNvSpPr>
            <p:nvPr/>
          </p:nvSpPr>
          <p:spPr bwMode="auto">
            <a:xfrm>
              <a:off x="3695700" y="4770052"/>
              <a:ext cx="42481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車いすだと段差を　　　　</a:t>
              </a:r>
            </a:p>
          </p:txBody>
        </p:sp>
      </p:grp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19125" y="260350"/>
            <a:ext cx="7900988" cy="109696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711200"/>
            <a:ext cx="7900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438" name="Picture 29" descr="person_0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263525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96900" y="477838"/>
            <a:ext cx="79009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困ること・不便なこと</a:t>
            </a:r>
            <a:endParaRPr lang="en-US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440" name="テキスト ボックス 16"/>
          <p:cNvSpPr txBox="1">
            <a:spLocks noChangeArrowheads="1"/>
          </p:cNvSpPr>
          <p:nvPr/>
        </p:nvSpPr>
        <p:spPr bwMode="auto">
          <a:xfrm>
            <a:off x="2484438" y="260350"/>
            <a:ext cx="59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こま</a:t>
            </a:r>
          </a:p>
        </p:txBody>
      </p:sp>
      <p:pic>
        <p:nvPicPr>
          <p:cNvPr id="18441" name="Picture 19" descr="仲良く腕を組む夫婦のイラスト（高齢者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106613"/>
            <a:ext cx="12096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グループ化 4"/>
          <p:cNvGrpSpPr>
            <a:grpSpLocks/>
          </p:cNvGrpSpPr>
          <p:nvPr/>
        </p:nvGrpSpPr>
        <p:grpSpPr bwMode="auto">
          <a:xfrm>
            <a:off x="727075" y="1279525"/>
            <a:ext cx="1847850" cy="811213"/>
            <a:chOff x="727791" y="1279155"/>
            <a:chExt cx="1847134" cy="810941"/>
          </a:xfrm>
        </p:grpSpPr>
        <p:sp>
          <p:nvSpPr>
            <p:cNvPr id="18459" name="テキスト ボックス 20"/>
            <p:cNvSpPr txBox="1">
              <a:spLocks noChangeArrowheads="1"/>
            </p:cNvSpPr>
            <p:nvPr/>
          </p:nvSpPr>
          <p:spPr bwMode="auto">
            <a:xfrm>
              <a:off x="1306513" y="1279155"/>
              <a:ext cx="800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FF0000"/>
                  </a:solidFill>
                  <a:latin typeface="ＤＦ特太ゴシック体" pitchFamily="49" charset="-128"/>
                  <a:ea typeface="ＤＦ特太ゴシック体" pitchFamily="49" charset="-128"/>
                </a:rPr>
                <a:t>としよ</a:t>
              </a: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727791" y="1368025"/>
              <a:ext cx="1847134" cy="722071"/>
            </a:xfrm>
            <a:prstGeom prst="roundRect">
              <a:avLst/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お年寄り</a:t>
              </a:r>
            </a:p>
          </p:txBody>
        </p:sp>
      </p:grpSp>
      <p:pic>
        <p:nvPicPr>
          <p:cNvPr id="18443" name="Picture 21" descr="電動車いすに乗る人のイラスト（男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4797425"/>
            <a:ext cx="15827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角丸四角形 21"/>
          <p:cNvSpPr/>
          <p:nvPr/>
        </p:nvSpPr>
        <p:spPr>
          <a:xfrm>
            <a:off x="388938" y="4117975"/>
            <a:ext cx="2525712" cy="563563"/>
          </a:xfrm>
          <a:prstGeom prst="roundRect">
            <a:avLst/>
          </a:prstGeom>
          <a:noFill/>
          <a:ln>
            <a:solidFill>
              <a:srgbClr val="FFC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体の不自由な人</a:t>
            </a:r>
          </a:p>
        </p:txBody>
      </p:sp>
      <p:sp>
        <p:nvSpPr>
          <p:cNvPr id="18445" name="テキスト ボックス 1"/>
          <p:cNvSpPr txBox="1">
            <a:spLocks noChangeArrowheads="1"/>
          </p:cNvSpPr>
          <p:nvPr/>
        </p:nvSpPr>
        <p:spPr bwMode="auto">
          <a:xfrm>
            <a:off x="4471988" y="233363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ふべん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106738" y="213677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ちい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794250" y="2093913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もじ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156325" y="2085975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み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119438" y="290988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ちい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587875" y="28813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おと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641975" y="2854325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き</a:t>
            </a:r>
          </a:p>
        </p:txBody>
      </p:sp>
      <p:sp>
        <p:nvSpPr>
          <p:cNvPr id="18452" name="テキスト ボックス 11"/>
          <p:cNvSpPr txBox="1">
            <a:spLocks noChangeArrowheads="1"/>
          </p:cNvSpPr>
          <p:nvPr/>
        </p:nvSpPr>
        <p:spPr bwMode="auto">
          <a:xfrm>
            <a:off x="180975" y="3944938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からだ</a:t>
            </a:r>
          </a:p>
        </p:txBody>
      </p:sp>
      <p:sp>
        <p:nvSpPr>
          <p:cNvPr id="18453" name="テキスト ボックス 12"/>
          <p:cNvSpPr txBox="1">
            <a:spLocks noChangeArrowheads="1"/>
          </p:cNvSpPr>
          <p:nvPr/>
        </p:nvSpPr>
        <p:spPr bwMode="auto">
          <a:xfrm>
            <a:off x="1160463" y="393382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ふじゆう</a:t>
            </a:r>
          </a:p>
        </p:txBody>
      </p:sp>
      <p:sp>
        <p:nvSpPr>
          <p:cNvPr id="18454" name="テキスト ボックス 13"/>
          <p:cNvSpPr txBox="1">
            <a:spLocks noChangeArrowheads="1"/>
          </p:cNvSpPr>
          <p:nvPr/>
        </p:nvSpPr>
        <p:spPr bwMode="auto">
          <a:xfrm>
            <a:off x="2392363" y="39576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ひと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3562350" y="4552950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くるま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656013" y="5532438"/>
            <a:ext cx="4065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こえるのが大変！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6156325" y="4584700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だんさ</a:t>
            </a: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6057900" y="536416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たいへん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5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049588" y="2057400"/>
            <a:ext cx="5664200" cy="1658938"/>
            <a:chOff x="3049588" y="2057400"/>
            <a:chExt cx="5664200" cy="1658938"/>
          </a:xfrm>
        </p:grpSpPr>
        <p:sp>
          <p:nvSpPr>
            <p:cNvPr id="20503" name="Text Box 6"/>
            <p:cNvSpPr txBox="1">
              <a:spLocks noChangeArrowheads="1"/>
            </p:cNvSpPr>
            <p:nvPr/>
          </p:nvSpPr>
          <p:spPr bwMode="auto">
            <a:xfrm>
              <a:off x="3175000" y="2532063"/>
              <a:ext cx="5516563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階段を使うのがこわいわ</a:t>
              </a:r>
            </a:p>
          </p:txBody>
        </p:sp>
        <p:sp>
          <p:nvSpPr>
            <p:cNvPr id="20504" name="AutoShape 7"/>
            <p:cNvSpPr>
              <a:spLocks noChangeArrowheads="1"/>
            </p:cNvSpPr>
            <p:nvPr/>
          </p:nvSpPr>
          <p:spPr bwMode="auto">
            <a:xfrm>
              <a:off x="3049588" y="2057400"/>
              <a:ext cx="5664200" cy="1658938"/>
            </a:xfrm>
            <a:prstGeom prst="wedgeEllipseCallout">
              <a:avLst>
                <a:gd name="adj1" fmla="val -51579"/>
                <a:gd name="adj2" fmla="val 17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 u="sng"/>
            </a:p>
          </p:txBody>
        </p:sp>
      </p:grp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3027363" y="4357688"/>
            <a:ext cx="5664200" cy="1758950"/>
            <a:chOff x="3027363" y="4357688"/>
            <a:chExt cx="5664200" cy="1758950"/>
          </a:xfrm>
        </p:grpSpPr>
        <p:sp>
          <p:nvSpPr>
            <p:cNvPr id="20501" name="AutoShape 9"/>
            <p:cNvSpPr>
              <a:spLocks noChangeArrowheads="1"/>
            </p:cNvSpPr>
            <p:nvPr/>
          </p:nvSpPr>
          <p:spPr bwMode="auto">
            <a:xfrm>
              <a:off x="3027363" y="4357688"/>
              <a:ext cx="5664200" cy="1758950"/>
            </a:xfrm>
            <a:prstGeom prst="wedgeEllipseCallout">
              <a:avLst>
                <a:gd name="adj1" fmla="val -54694"/>
                <a:gd name="adj2" fmla="val 933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 u="sng"/>
            </a:p>
          </p:txBody>
        </p:sp>
        <p:sp>
          <p:nvSpPr>
            <p:cNvPr id="20502" name="Text Box 10"/>
            <p:cNvSpPr txBox="1">
              <a:spLocks noChangeArrowheads="1"/>
            </p:cNvSpPr>
            <p:nvPr/>
          </p:nvSpPr>
          <p:spPr bwMode="auto">
            <a:xfrm>
              <a:off x="3311525" y="4839841"/>
              <a:ext cx="5095875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ニホンゴ，ワカリマセン</a:t>
              </a:r>
            </a:p>
          </p:txBody>
        </p:sp>
      </p:grpSp>
      <p:sp>
        <p:nvSpPr>
          <p:cNvPr id="18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19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19125" y="541338"/>
            <a:ext cx="7900988" cy="10636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611188" y="711200"/>
            <a:ext cx="7900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困ること・不便なこと</a:t>
            </a:r>
            <a:endParaRPr lang="en-US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488" name="Picture 29" descr="person_0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テキスト ボックス 16"/>
          <p:cNvSpPr txBox="1">
            <a:spLocks noChangeArrowheads="1"/>
          </p:cNvSpPr>
          <p:nvPr/>
        </p:nvSpPr>
        <p:spPr bwMode="auto">
          <a:xfrm>
            <a:off x="2484438" y="549275"/>
            <a:ext cx="59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こま</a:t>
            </a:r>
          </a:p>
        </p:txBody>
      </p:sp>
      <p:grpSp>
        <p:nvGrpSpPr>
          <p:cNvPr id="20490" name="グループ化 4"/>
          <p:cNvGrpSpPr>
            <a:grpSpLocks/>
          </p:cNvGrpSpPr>
          <p:nvPr/>
        </p:nvGrpSpPr>
        <p:grpSpPr bwMode="auto">
          <a:xfrm>
            <a:off x="741363" y="1638300"/>
            <a:ext cx="2090737" cy="836613"/>
            <a:chOff x="740705" y="1638300"/>
            <a:chExt cx="2091427" cy="836388"/>
          </a:xfrm>
        </p:grpSpPr>
        <p:sp>
          <p:nvSpPr>
            <p:cNvPr id="20499" name="テキスト ボックス 15"/>
            <p:cNvSpPr txBox="1">
              <a:spLocks noChangeArrowheads="1"/>
            </p:cNvSpPr>
            <p:nvPr/>
          </p:nvSpPr>
          <p:spPr bwMode="auto">
            <a:xfrm>
              <a:off x="1078665" y="1638300"/>
              <a:ext cx="8001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FF0000"/>
                  </a:solidFill>
                  <a:latin typeface="ＤＦ特太ゴシック体" pitchFamily="49" charset="-128"/>
                  <a:ea typeface="ＤＦ特太ゴシック体" pitchFamily="49" charset="-128"/>
                </a:rPr>
                <a:t>にんぷ</a:t>
              </a:r>
              <a:endParaRPr lang="en-US" altLang="ja-JP" sz="1600"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740705" y="1679564"/>
              <a:ext cx="2091427" cy="795124"/>
            </a:xfrm>
            <a:prstGeom prst="roundRect">
              <a:avLst>
                <a:gd name="adj" fmla="val 31213"/>
              </a:avLst>
            </a:prstGeom>
            <a:noFill/>
            <a:ln>
              <a:solidFill>
                <a:srgbClr val="FFCC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妊婦さん</a:t>
              </a:r>
            </a:p>
          </p:txBody>
        </p:sp>
      </p:grpSp>
      <p:pic>
        <p:nvPicPr>
          <p:cNvPr id="20491" name="Picture 18" descr="妊婦・妊娠のイラスト（赤ちゃん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13" y="2498725"/>
            <a:ext cx="161131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角丸四角形 21"/>
          <p:cNvSpPr/>
          <p:nvPr/>
        </p:nvSpPr>
        <p:spPr>
          <a:xfrm>
            <a:off x="749300" y="4241800"/>
            <a:ext cx="2082800" cy="601663"/>
          </a:xfrm>
          <a:prstGeom prst="roundRect">
            <a:avLst>
              <a:gd name="adj" fmla="val 31213"/>
            </a:avLst>
          </a:prstGeom>
          <a:noFill/>
          <a:ln>
            <a:solidFill>
              <a:srgbClr val="FFC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外国人</a:t>
            </a:r>
          </a:p>
        </p:txBody>
      </p:sp>
      <p:sp>
        <p:nvSpPr>
          <p:cNvPr id="20493" name="AutoShape 26" descr="道に迷った外国人のイラスト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5508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20494" name="Picture 28" descr="道に迷った外国人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4724400"/>
            <a:ext cx="19621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テキスト ボックス 1"/>
          <p:cNvSpPr txBox="1">
            <a:spLocks noChangeArrowheads="1"/>
          </p:cNvSpPr>
          <p:nvPr/>
        </p:nvSpPr>
        <p:spPr bwMode="auto">
          <a:xfrm>
            <a:off x="4479925" y="54927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ea typeface="ＤＦ特太ゴシック体" pitchFamily="49" charset="-128"/>
              </a:rPr>
              <a:t>ふべん</a:t>
            </a:r>
          </a:p>
        </p:txBody>
      </p:sp>
      <p:sp>
        <p:nvSpPr>
          <p:cNvPr id="20496" name="テキスト ボックス 4"/>
          <p:cNvSpPr txBox="1">
            <a:spLocks noChangeArrowheads="1"/>
          </p:cNvSpPr>
          <p:nvPr/>
        </p:nvSpPr>
        <p:spPr bwMode="auto">
          <a:xfrm>
            <a:off x="1022350" y="41275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ＤＦ特太ゴシック体" pitchFamily="49" charset="-128"/>
              </a:rPr>
              <a:t>がいこくじん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311525" y="23479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かいだん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710113" y="231457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ea typeface="ＤＦ特太ゴシック体" pitchFamily="49" charset="-128"/>
              </a:rPr>
              <a:t>つか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AutoShape 14" descr="60%"/>
          <p:cNvSpPr>
            <a:spLocks noChangeArrowheads="1"/>
          </p:cNvSpPr>
          <p:nvPr/>
        </p:nvSpPr>
        <p:spPr bwMode="auto">
          <a:xfrm>
            <a:off x="611188" y="4478338"/>
            <a:ext cx="7777162" cy="1697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53" name="Text Box 13"/>
          <p:cNvSpPr txBox="1">
            <a:spLocks noChangeArrowheads="1"/>
          </p:cNvSpPr>
          <p:nvPr/>
        </p:nvSpPr>
        <p:spPr bwMode="auto">
          <a:xfrm>
            <a:off x="601663" y="4573588"/>
            <a:ext cx="777716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「困ること」「不便なこと」</a:t>
            </a:r>
            <a:endParaRPr lang="en-US" altLang="ja-JP" sz="4400">
              <a:solidFill>
                <a:srgbClr val="0000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rgbClr val="0000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は人それぞれ</a:t>
            </a:r>
          </a:p>
        </p:txBody>
      </p:sp>
      <p:sp>
        <p:nvSpPr>
          <p:cNvPr id="22543" name="Oval 8"/>
          <p:cNvSpPr>
            <a:spLocks noChangeArrowheads="1"/>
          </p:cNvSpPr>
          <p:nvPr/>
        </p:nvSpPr>
        <p:spPr bwMode="auto">
          <a:xfrm>
            <a:off x="1466850" y="3224213"/>
            <a:ext cx="3519488" cy="1114425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419225" y="3392488"/>
            <a:ext cx="3567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いろいろな考え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533525" y="2017713"/>
            <a:ext cx="3360738" cy="1190625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42" name="Text Box 7"/>
          <p:cNvSpPr txBox="1">
            <a:spLocks noChangeArrowheads="1"/>
          </p:cNvSpPr>
          <p:nvPr/>
        </p:nvSpPr>
        <p:spPr bwMode="auto">
          <a:xfrm>
            <a:off x="1627188" y="2300288"/>
            <a:ext cx="3521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いろいろな人</a:t>
            </a:r>
          </a:p>
        </p:txBody>
      </p:sp>
      <p:sp>
        <p:nvSpPr>
          <p:cNvPr id="22545" name="Oval 10"/>
          <p:cNvSpPr>
            <a:spLocks noChangeArrowheads="1"/>
          </p:cNvSpPr>
          <p:nvPr/>
        </p:nvSpPr>
        <p:spPr bwMode="auto">
          <a:xfrm>
            <a:off x="973138" y="1830388"/>
            <a:ext cx="4506912" cy="2647950"/>
          </a:xfrm>
          <a:prstGeom prst="ellips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8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19" name="タイトル 1"/>
          <p:cNvSpPr txBox="1">
            <a:spLocks noChangeAspect="1"/>
          </p:cNvSpPr>
          <p:nvPr/>
        </p:nvSpPr>
        <p:spPr bwMode="auto">
          <a:xfrm>
            <a:off x="749300" y="476250"/>
            <a:ext cx="7762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kern="0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19125" y="280988"/>
            <a:ext cx="7893050" cy="132397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en-US" sz="1800"/>
          </a:p>
        </p:txBody>
      </p:sp>
      <p:sp>
        <p:nvSpPr>
          <p:cNvPr id="22540" name="Text Box 6"/>
          <p:cNvSpPr txBox="1">
            <a:spLocks noChangeArrowheads="1"/>
          </p:cNvSpPr>
          <p:nvPr/>
        </p:nvSpPr>
        <p:spPr bwMode="auto">
          <a:xfrm>
            <a:off x="671513" y="296863"/>
            <a:ext cx="78406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なんでユニバーサルデザインが</a:t>
            </a:r>
            <a:endParaRPr lang="en-US" altLang="ja-JP" sz="360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2541" name="Picture 29" descr="person_01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550863"/>
            <a:ext cx="695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Text Box 11"/>
          <p:cNvSpPr txBox="1">
            <a:spLocks noChangeArrowheads="1"/>
          </p:cNvSpPr>
          <p:nvPr/>
        </p:nvSpPr>
        <p:spPr bwMode="auto">
          <a:xfrm>
            <a:off x="5622925" y="2663825"/>
            <a:ext cx="2547938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どの考え</a:t>
            </a:r>
            <a:endParaRPr lang="en-US" altLang="ja-JP" sz="4000" b="1">
              <a:solidFill>
                <a:srgbClr val="FF339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方も大切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622925" y="1800225"/>
            <a:ext cx="25479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どの人も</a:t>
            </a:r>
          </a:p>
        </p:txBody>
      </p:sp>
      <p:sp>
        <p:nvSpPr>
          <p:cNvPr id="22544" name="テキスト ボックス 2"/>
          <p:cNvSpPr txBox="1">
            <a:spLocks noChangeArrowheads="1"/>
          </p:cNvSpPr>
          <p:nvPr/>
        </p:nvSpPr>
        <p:spPr bwMode="auto">
          <a:xfrm>
            <a:off x="3387725" y="923925"/>
            <a:ext cx="267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必要なの？</a:t>
            </a: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3490913" y="7429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ＤＦ特太ゴシック体" pitchFamily="49" charset="-128"/>
              </a:rPr>
              <a:t>ひつよう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83038" y="2095500"/>
            <a:ext cx="58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ひと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735388" y="3154363"/>
            <a:ext cx="868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かんが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642100" y="15748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ひと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500813" y="2478088"/>
            <a:ext cx="86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かんが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703888" y="3382963"/>
            <a:ext cx="80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かた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6723063" y="3382963"/>
            <a:ext cx="106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ＤＦ特太ゴシック体" pitchFamily="49" charset="-128"/>
              </a:rPr>
              <a:t>たいせつ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835150" y="440848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こま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4603750" y="4402138"/>
            <a:ext cx="86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ふべん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587750" y="52911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99"/>
                </a:solidFill>
                <a:latin typeface="ＤＦ特太ゴシック体" pitchFamily="49" charset="-128"/>
              </a:rPr>
              <a:t>ひと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  <p:bldP spid="22553" grpId="0"/>
      <p:bldP spid="22543" grpId="0" animBg="1"/>
      <p:bldP spid="22533" grpId="0"/>
      <p:bldP spid="22534" grpId="0" animBg="1"/>
      <p:bldP spid="22542" grpId="0"/>
      <p:bldP spid="22545" grpId="0" animBg="1"/>
      <p:bldP spid="22546" grpId="0"/>
      <p:bldP spid="2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6444</TotalTime>
  <Words>1010</Words>
  <Application>Microsoft Office PowerPoint</Application>
  <PresentationFormat>画面に合わせる (4:3)</PresentationFormat>
  <Paragraphs>341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1" baseType="lpstr">
      <vt:lpstr>AR Pマーカー体E</vt:lpstr>
      <vt:lpstr>AR P丸ゴシック体E</vt:lpstr>
      <vt:lpstr>ＤＦ特太ゴシック体</vt:lpstr>
      <vt:lpstr>ＤＨＰ特太ゴシック体</vt:lpstr>
      <vt:lpstr>HGP創英角ｺﾞｼｯｸUB</vt:lpstr>
      <vt:lpstr>HGP創英角ﾎﾟｯﾌﾟ体</vt:lpstr>
      <vt:lpstr>HGS創英角ﾎﾟｯﾌﾟ体</vt:lpstr>
      <vt:lpstr>HG創英角ﾎﾟｯﾌﾟ体</vt:lpstr>
      <vt:lpstr>ＭＳ Ｐゴシック</vt:lpstr>
      <vt:lpstr>メイリオ</vt:lpstr>
      <vt:lpstr>Arial</vt:lpstr>
      <vt:lpstr>Times New Roman</vt:lpstr>
      <vt:lpstr>標準デザイン</vt:lpstr>
      <vt:lpstr>出 前 講 座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ユニバーサルデザインのまちづくり</dc:title>
  <dc:creator>茨城県</dc:creator>
  <cp:lastModifiedBy>長谷川　貴洋</cp:lastModifiedBy>
  <cp:revision>348</cp:revision>
  <cp:lastPrinted>2018-08-15T09:22:48Z</cp:lastPrinted>
  <dcterms:created xsi:type="dcterms:W3CDTF">2009-11-18T00:18:51Z</dcterms:created>
  <dcterms:modified xsi:type="dcterms:W3CDTF">2026-03-18T12:33:20Z</dcterms:modified>
</cp:coreProperties>
</file>