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281" r:id="rId3"/>
    <p:sldId id="283" r:id="rId4"/>
    <p:sldId id="282" r:id="rId5"/>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4171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62" autoAdjust="0"/>
    <p:restoredTop sz="94660"/>
  </p:normalViewPr>
  <p:slideViewPr>
    <p:cSldViewPr snapToGrid="0">
      <p:cViewPr varScale="1">
        <p:scale>
          <a:sx n="110" d="100"/>
          <a:sy n="110" d="100"/>
        </p:scale>
        <p:origin x="174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8F4DA87-8916-47F4-8B9D-DCD0BDBE0D5D}" type="datetimeFigureOut">
              <a:rPr kumimoji="1" lang="ja-JP" altLang="en-US" smtClean="0"/>
              <a:t>2026/3/2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A1864F4-C438-48B8-9F95-DF55D3D8BAB0}" type="slidenum">
              <a:rPr kumimoji="1" lang="ja-JP" altLang="en-US" smtClean="0"/>
              <a:t>‹#›</a:t>
            </a:fld>
            <a:endParaRPr kumimoji="1" lang="ja-JP" altLang="en-US"/>
          </a:p>
        </p:txBody>
      </p:sp>
    </p:spTree>
    <p:extLst>
      <p:ext uri="{BB962C8B-B14F-4D97-AF65-F5344CB8AC3E}">
        <p14:creationId xmlns:p14="http://schemas.microsoft.com/office/powerpoint/2010/main" val="465311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8F4DA87-8916-47F4-8B9D-DCD0BDBE0D5D}" type="datetimeFigureOut">
              <a:rPr kumimoji="1" lang="ja-JP" altLang="en-US" smtClean="0"/>
              <a:t>2026/3/2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A1864F4-C438-48B8-9F95-DF55D3D8BAB0}" type="slidenum">
              <a:rPr kumimoji="1" lang="ja-JP" altLang="en-US" smtClean="0"/>
              <a:t>‹#›</a:t>
            </a:fld>
            <a:endParaRPr kumimoji="1" lang="ja-JP" altLang="en-US"/>
          </a:p>
        </p:txBody>
      </p:sp>
    </p:spTree>
    <p:extLst>
      <p:ext uri="{BB962C8B-B14F-4D97-AF65-F5344CB8AC3E}">
        <p14:creationId xmlns:p14="http://schemas.microsoft.com/office/powerpoint/2010/main" val="2403554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8F4DA87-8916-47F4-8B9D-DCD0BDBE0D5D}" type="datetimeFigureOut">
              <a:rPr kumimoji="1" lang="ja-JP" altLang="en-US" smtClean="0"/>
              <a:t>2026/3/2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A1864F4-C438-48B8-9F95-DF55D3D8BAB0}" type="slidenum">
              <a:rPr kumimoji="1" lang="ja-JP" altLang="en-US" smtClean="0"/>
              <a:t>‹#›</a:t>
            </a:fld>
            <a:endParaRPr kumimoji="1" lang="ja-JP" altLang="en-US"/>
          </a:p>
        </p:txBody>
      </p:sp>
    </p:spTree>
    <p:extLst>
      <p:ext uri="{BB962C8B-B14F-4D97-AF65-F5344CB8AC3E}">
        <p14:creationId xmlns:p14="http://schemas.microsoft.com/office/powerpoint/2010/main" val="2065297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8F4DA87-8916-47F4-8B9D-DCD0BDBE0D5D}" type="datetimeFigureOut">
              <a:rPr kumimoji="1" lang="ja-JP" altLang="en-US" smtClean="0"/>
              <a:t>2026/3/2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A1864F4-C438-48B8-9F95-DF55D3D8BAB0}" type="slidenum">
              <a:rPr kumimoji="1" lang="ja-JP" altLang="en-US" smtClean="0"/>
              <a:t>‹#›</a:t>
            </a:fld>
            <a:endParaRPr kumimoji="1" lang="ja-JP" altLang="en-US"/>
          </a:p>
        </p:txBody>
      </p:sp>
    </p:spTree>
    <p:extLst>
      <p:ext uri="{BB962C8B-B14F-4D97-AF65-F5344CB8AC3E}">
        <p14:creationId xmlns:p14="http://schemas.microsoft.com/office/powerpoint/2010/main" val="3238336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8F4DA87-8916-47F4-8B9D-DCD0BDBE0D5D}" type="datetimeFigureOut">
              <a:rPr kumimoji="1" lang="ja-JP" altLang="en-US" smtClean="0"/>
              <a:t>2026/3/2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A1864F4-C438-48B8-9F95-DF55D3D8BAB0}" type="slidenum">
              <a:rPr kumimoji="1" lang="ja-JP" altLang="en-US" smtClean="0"/>
              <a:t>‹#›</a:t>
            </a:fld>
            <a:endParaRPr kumimoji="1" lang="ja-JP" altLang="en-US"/>
          </a:p>
        </p:txBody>
      </p:sp>
    </p:spTree>
    <p:extLst>
      <p:ext uri="{BB962C8B-B14F-4D97-AF65-F5344CB8AC3E}">
        <p14:creationId xmlns:p14="http://schemas.microsoft.com/office/powerpoint/2010/main" val="2247713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8F4DA87-8916-47F4-8B9D-DCD0BDBE0D5D}" type="datetimeFigureOut">
              <a:rPr kumimoji="1" lang="ja-JP" altLang="en-US" smtClean="0"/>
              <a:t>2026/3/2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A1864F4-C438-48B8-9F95-DF55D3D8BAB0}" type="slidenum">
              <a:rPr kumimoji="1" lang="ja-JP" altLang="en-US" smtClean="0"/>
              <a:t>‹#›</a:t>
            </a:fld>
            <a:endParaRPr kumimoji="1" lang="ja-JP" altLang="en-US"/>
          </a:p>
        </p:txBody>
      </p:sp>
    </p:spTree>
    <p:extLst>
      <p:ext uri="{BB962C8B-B14F-4D97-AF65-F5344CB8AC3E}">
        <p14:creationId xmlns:p14="http://schemas.microsoft.com/office/powerpoint/2010/main" val="4107327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8F4DA87-8916-47F4-8B9D-DCD0BDBE0D5D}" type="datetimeFigureOut">
              <a:rPr kumimoji="1" lang="ja-JP" altLang="en-US" smtClean="0"/>
              <a:t>2026/3/2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A1864F4-C438-48B8-9F95-DF55D3D8BAB0}" type="slidenum">
              <a:rPr kumimoji="1" lang="ja-JP" altLang="en-US" smtClean="0"/>
              <a:t>‹#›</a:t>
            </a:fld>
            <a:endParaRPr kumimoji="1" lang="ja-JP" altLang="en-US"/>
          </a:p>
        </p:txBody>
      </p:sp>
    </p:spTree>
    <p:extLst>
      <p:ext uri="{BB962C8B-B14F-4D97-AF65-F5344CB8AC3E}">
        <p14:creationId xmlns:p14="http://schemas.microsoft.com/office/powerpoint/2010/main" val="3641598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8F4DA87-8916-47F4-8B9D-DCD0BDBE0D5D}" type="datetimeFigureOut">
              <a:rPr kumimoji="1" lang="ja-JP" altLang="en-US" smtClean="0"/>
              <a:t>2026/3/2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A1864F4-C438-48B8-9F95-DF55D3D8BAB0}" type="slidenum">
              <a:rPr kumimoji="1" lang="ja-JP" altLang="en-US" smtClean="0"/>
              <a:t>‹#›</a:t>
            </a:fld>
            <a:endParaRPr kumimoji="1" lang="ja-JP" altLang="en-US"/>
          </a:p>
        </p:txBody>
      </p:sp>
    </p:spTree>
    <p:extLst>
      <p:ext uri="{BB962C8B-B14F-4D97-AF65-F5344CB8AC3E}">
        <p14:creationId xmlns:p14="http://schemas.microsoft.com/office/powerpoint/2010/main" val="111743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F4DA87-8916-47F4-8B9D-DCD0BDBE0D5D}" type="datetimeFigureOut">
              <a:rPr kumimoji="1" lang="ja-JP" altLang="en-US" smtClean="0"/>
              <a:t>2026/3/2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A1864F4-C438-48B8-9F95-DF55D3D8BAB0}" type="slidenum">
              <a:rPr kumimoji="1" lang="ja-JP" altLang="en-US" smtClean="0"/>
              <a:t>‹#›</a:t>
            </a:fld>
            <a:endParaRPr kumimoji="1" lang="ja-JP" altLang="en-US"/>
          </a:p>
        </p:txBody>
      </p:sp>
    </p:spTree>
    <p:extLst>
      <p:ext uri="{BB962C8B-B14F-4D97-AF65-F5344CB8AC3E}">
        <p14:creationId xmlns:p14="http://schemas.microsoft.com/office/powerpoint/2010/main" val="148508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8F4DA87-8916-47F4-8B9D-DCD0BDBE0D5D}" type="datetimeFigureOut">
              <a:rPr kumimoji="1" lang="ja-JP" altLang="en-US" smtClean="0"/>
              <a:t>2026/3/2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A1864F4-C438-48B8-9F95-DF55D3D8BAB0}" type="slidenum">
              <a:rPr kumimoji="1" lang="ja-JP" altLang="en-US" smtClean="0"/>
              <a:t>‹#›</a:t>
            </a:fld>
            <a:endParaRPr kumimoji="1" lang="ja-JP" altLang="en-US"/>
          </a:p>
        </p:txBody>
      </p:sp>
    </p:spTree>
    <p:extLst>
      <p:ext uri="{BB962C8B-B14F-4D97-AF65-F5344CB8AC3E}">
        <p14:creationId xmlns:p14="http://schemas.microsoft.com/office/powerpoint/2010/main" val="3729649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8F4DA87-8916-47F4-8B9D-DCD0BDBE0D5D}" type="datetimeFigureOut">
              <a:rPr kumimoji="1" lang="ja-JP" altLang="en-US" smtClean="0"/>
              <a:t>2026/3/2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A1864F4-C438-48B8-9F95-DF55D3D8BAB0}" type="slidenum">
              <a:rPr kumimoji="1" lang="ja-JP" altLang="en-US" smtClean="0"/>
              <a:t>‹#›</a:t>
            </a:fld>
            <a:endParaRPr kumimoji="1" lang="ja-JP" altLang="en-US"/>
          </a:p>
        </p:txBody>
      </p:sp>
    </p:spTree>
    <p:extLst>
      <p:ext uri="{BB962C8B-B14F-4D97-AF65-F5344CB8AC3E}">
        <p14:creationId xmlns:p14="http://schemas.microsoft.com/office/powerpoint/2010/main" val="1887338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F4DA87-8916-47F4-8B9D-DCD0BDBE0D5D}" type="datetimeFigureOut">
              <a:rPr kumimoji="1" lang="ja-JP" altLang="en-US" smtClean="0"/>
              <a:t>2026/3/2</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1864F4-C438-48B8-9F95-DF55D3D8BAB0}" type="slidenum">
              <a:rPr kumimoji="1" lang="ja-JP" altLang="en-US" smtClean="0"/>
              <a:t>‹#›</a:t>
            </a:fld>
            <a:endParaRPr kumimoji="1" lang="ja-JP" altLang="en-US"/>
          </a:p>
        </p:txBody>
      </p:sp>
    </p:spTree>
    <p:extLst>
      <p:ext uri="{BB962C8B-B14F-4D97-AF65-F5344CB8AC3E}">
        <p14:creationId xmlns:p14="http://schemas.microsoft.com/office/powerpoint/2010/main" val="24614810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コンテンツ プレースホルダー 10"/>
          <p:cNvGraphicFramePr>
            <a:graphicFrameLocks noGrp="1"/>
          </p:cNvGraphicFramePr>
          <p:nvPr>
            <p:ph sz="half" idx="1"/>
            <p:extLst>
              <p:ext uri="{D42A27DB-BD31-4B8C-83A1-F6EECF244321}">
                <p14:modId xmlns:p14="http://schemas.microsoft.com/office/powerpoint/2010/main" val="4225440006"/>
              </p:ext>
            </p:extLst>
          </p:nvPr>
        </p:nvGraphicFramePr>
        <p:xfrm>
          <a:off x="145859" y="1089797"/>
          <a:ext cx="5225222" cy="360000"/>
        </p:xfrm>
        <a:graphic>
          <a:graphicData uri="http://schemas.openxmlformats.org/drawingml/2006/table">
            <a:tbl>
              <a:tblPr firstRow="1" bandRow="1">
                <a:tableStyleId>{5940675A-B579-460E-94D1-54222C63F5DA}</a:tableStyleId>
              </a:tblPr>
              <a:tblGrid>
                <a:gridCol w="1595855">
                  <a:extLst>
                    <a:ext uri="{9D8B030D-6E8A-4147-A177-3AD203B41FA5}">
                      <a16:colId xmlns:a16="http://schemas.microsoft.com/office/drawing/2014/main" val="20000"/>
                    </a:ext>
                  </a:extLst>
                </a:gridCol>
                <a:gridCol w="3629367">
                  <a:extLst>
                    <a:ext uri="{9D8B030D-6E8A-4147-A177-3AD203B41FA5}">
                      <a16:colId xmlns:a16="http://schemas.microsoft.com/office/drawing/2014/main" val="20001"/>
                    </a:ext>
                  </a:extLst>
                </a:gridCol>
              </a:tblGrid>
              <a:tr h="360000">
                <a:tc>
                  <a:txBody>
                    <a:bodyPr/>
                    <a:lstStyle/>
                    <a:p>
                      <a:pPr algn="ctr"/>
                      <a:r>
                        <a:rPr kumimoji="1" lang="ja-JP" altLang="en-US" sz="1200" dirty="0"/>
                        <a:t>氏名</a:t>
                      </a:r>
                    </a:p>
                  </a:txBody>
                  <a:tcPr anchor="ctr">
                    <a:solidFill>
                      <a:schemeClr val="accent6">
                        <a:lumMod val="20000"/>
                        <a:lumOff val="80000"/>
                      </a:schemeClr>
                    </a:solidFill>
                  </a:tcPr>
                </a:tc>
                <a:tc>
                  <a:txBody>
                    <a:bodyPr/>
                    <a:lstStyle/>
                    <a:p>
                      <a:endParaRPr kumimoji="1" lang="ja-JP" altLang="en-US" sz="1200" dirty="0"/>
                    </a:p>
                  </a:txBody>
                  <a:tcPr anchor="ctr"/>
                </a:tc>
                <a:extLst>
                  <a:ext uri="{0D108BD9-81ED-4DB2-BD59-A6C34878D82A}">
                    <a16:rowId xmlns:a16="http://schemas.microsoft.com/office/drawing/2014/main" val="10000"/>
                  </a:ext>
                </a:extLst>
              </a:tr>
            </a:tbl>
          </a:graphicData>
        </a:graphic>
      </p:graphicFrame>
      <p:graphicFrame>
        <p:nvGraphicFramePr>
          <p:cNvPr id="12" name="コンテンツ プレースホルダー 11"/>
          <p:cNvGraphicFramePr>
            <a:graphicFrameLocks noGrp="1"/>
          </p:cNvGraphicFramePr>
          <p:nvPr>
            <p:ph sz="half" idx="2"/>
            <p:extLst>
              <p:ext uri="{D42A27DB-BD31-4B8C-83A1-F6EECF244321}">
                <p14:modId xmlns:p14="http://schemas.microsoft.com/office/powerpoint/2010/main" val="2737267564"/>
              </p:ext>
            </p:extLst>
          </p:nvPr>
        </p:nvGraphicFramePr>
        <p:xfrm>
          <a:off x="119135" y="3495232"/>
          <a:ext cx="9680471" cy="1879148"/>
        </p:xfrm>
        <a:graphic>
          <a:graphicData uri="http://schemas.openxmlformats.org/drawingml/2006/table">
            <a:tbl>
              <a:tblPr firstRow="1" bandRow="1">
                <a:tableStyleId>{5940675A-B579-460E-94D1-54222C63F5DA}</a:tableStyleId>
              </a:tblPr>
              <a:tblGrid>
                <a:gridCol w="434435">
                  <a:extLst>
                    <a:ext uri="{9D8B030D-6E8A-4147-A177-3AD203B41FA5}">
                      <a16:colId xmlns:a16="http://schemas.microsoft.com/office/drawing/2014/main" val="20000"/>
                    </a:ext>
                  </a:extLst>
                </a:gridCol>
                <a:gridCol w="770503">
                  <a:extLst>
                    <a:ext uri="{9D8B030D-6E8A-4147-A177-3AD203B41FA5}">
                      <a16:colId xmlns:a16="http://schemas.microsoft.com/office/drawing/2014/main" val="20001"/>
                    </a:ext>
                  </a:extLst>
                </a:gridCol>
                <a:gridCol w="770503">
                  <a:extLst>
                    <a:ext uri="{9D8B030D-6E8A-4147-A177-3AD203B41FA5}">
                      <a16:colId xmlns:a16="http://schemas.microsoft.com/office/drawing/2014/main" val="20002"/>
                    </a:ext>
                  </a:extLst>
                </a:gridCol>
                <a:gridCol w="770503">
                  <a:extLst>
                    <a:ext uri="{9D8B030D-6E8A-4147-A177-3AD203B41FA5}">
                      <a16:colId xmlns:a16="http://schemas.microsoft.com/office/drawing/2014/main" val="20003"/>
                    </a:ext>
                  </a:extLst>
                </a:gridCol>
                <a:gridCol w="770503">
                  <a:extLst>
                    <a:ext uri="{9D8B030D-6E8A-4147-A177-3AD203B41FA5}">
                      <a16:colId xmlns:a16="http://schemas.microsoft.com/office/drawing/2014/main" val="20004"/>
                    </a:ext>
                  </a:extLst>
                </a:gridCol>
                <a:gridCol w="770503">
                  <a:extLst>
                    <a:ext uri="{9D8B030D-6E8A-4147-A177-3AD203B41FA5}">
                      <a16:colId xmlns:a16="http://schemas.microsoft.com/office/drawing/2014/main" val="20005"/>
                    </a:ext>
                  </a:extLst>
                </a:gridCol>
                <a:gridCol w="770503">
                  <a:extLst>
                    <a:ext uri="{9D8B030D-6E8A-4147-A177-3AD203B41FA5}">
                      <a16:colId xmlns:a16="http://schemas.microsoft.com/office/drawing/2014/main" val="20006"/>
                    </a:ext>
                  </a:extLst>
                </a:gridCol>
                <a:gridCol w="770503">
                  <a:extLst>
                    <a:ext uri="{9D8B030D-6E8A-4147-A177-3AD203B41FA5}">
                      <a16:colId xmlns:a16="http://schemas.microsoft.com/office/drawing/2014/main" val="2699134917"/>
                    </a:ext>
                  </a:extLst>
                </a:gridCol>
                <a:gridCol w="770503">
                  <a:extLst>
                    <a:ext uri="{9D8B030D-6E8A-4147-A177-3AD203B41FA5}">
                      <a16:colId xmlns:a16="http://schemas.microsoft.com/office/drawing/2014/main" val="1212726784"/>
                    </a:ext>
                  </a:extLst>
                </a:gridCol>
                <a:gridCol w="770503">
                  <a:extLst>
                    <a:ext uri="{9D8B030D-6E8A-4147-A177-3AD203B41FA5}">
                      <a16:colId xmlns:a16="http://schemas.microsoft.com/office/drawing/2014/main" val="1372392487"/>
                    </a:ext>
                  </a:extLst>
                </a:gridCol>
                <a:gridCol w="770503">
                  <a:extLst>
                    <a:ext uri="{9D8B030D-6E8A-4147-A177-3AD203B41FA5}">
                      <a16:colId xmlns:a16="http://schemas.microsoft.com/office/drawing/2014/main" val="2739694721"/>
                    </a:ext>
                  </a:extLst>
                </a:gridCol>
                <a:gridCol w="770503">
                  <a:extLst>
                    <a:ext uri="{9D8B030D-6E8A-4147-A177-3AD203B41FA5}">
                      <a16:colId xmlns:a16="http://schemas.microsoft.com/office/drawing/2014/main" val="2616859542"/>
                    </a:ext>
                  </a:extLst>
                </a:gridCol>
                <a:gridCol w="770503">
                  <a:extLst>
                    <a:ext uri="{9D8B030D-6E8A-4147-A177-3AD203B41FA5}">
                      <a16:colId xmlns:a16="http://schemas.microsoft.com/office/drawing/2014/main" val="928789409"/>
                    </a:ext>
                  </a:extLst>
                </a:gridCol>
              </a:tblGrid>
              <a:tr h="309978">
                <a:tc rowSpan="6">
                  <a:txBody>
                    <a:bodyPr/>
                    <a:lstStyle/>
                    <a:p>
                      <a:pPr algn="ctr"/>
                      <a:r>
                        <a:rPr kumimoji="1" lang="ja-JP" altLang="en-US" sz="1200" dirty="0"/>
                        <a:t>Ｂ　　　欄</a:t>
                      </a:r>
                      <a:endParaRPr kumimoji="1" lang="en-US" altLang="ja-JP" sz="1200" dirty="0"/>
                    </a:p>
                    <a:p>
                      <a:pPr algn="ctr"/>
                      <a:endParaRPr kumimoji="1" lang="ja-JP" altLang="en-US" sz="1200" dirty="0"/>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lumMod val="20000"/>
                        <a:lumOff val="80000"/>
                      </a:schemeClr>
                    </a:solidFill>
                  </a:tcPr>
                </a:tc>
                <a:tc gridSpan="5">
                  <a:txBody>
                    <a:bodyPr/>
                    <a:lstStyle/>
                    <a:p>
                      <a:pPr algn="ctr"/>
                      <a:r>
                        <a:rPr kumimoji="1" lang="ja-JP" altLang="en-US" sz="1400" u="sng" dirty="0">
                          <a:latin typeface="+mn-ea"/>
                          <a:ea typeface="+mn-ea"/>
                        </a:rPr>
                        <a:t>（　　　　　　　　）</a:t>
                      </a:r>
                      <a:r>
                        <a:rPr kumimoji="1" lang="ja-JP" altLang="en-US" sz="1400" dirty="0">
                          <a:latin typeface="+mn-ea"/>
                          <a:ea typeface="+mn-ea"/>
                        </a:rPr>
                        <a:t>年</a:t>
                      </a: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tc hMerge="1">
                  <a:txBody>
                    <a:bodyPr/>
                    <a:lstStyle/>
                    <a:p>
                      <a:pPr algn="ctr"/>
                      <a:endParaRPr kumimoji="1" lang="ja-JP" altLang="en-US" sz="1200" dirty="0"/>
                    </a:p>
                  </a:txBody>
                  <a:tcPr anchor="ctr"/>
                </a:tc>
                <a:tc hMerge="1">
                  <a:txBody>
                    <a:bodyPr/>
                    <a:lstStyle/>
                    <a:p>
                      <a:pPr algn="ctr"/>
                      <a:endParaRPr kumimoji="1" lang="ja-JP" altLang="en-US" sz="1200" dirty="0"/>
                    </a:p>
                  </a:txBody>
                  <a:tcPr anchor="ctr"/>
                </a:tc>
                <a:tc hMerge="1">
                  <a:txBody>
                    <a:bodyPr/>
                    <a:lstStyle/>
                    <a:p>
                      <a:pPr algn="ct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grid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u="sng" dirty="0">
                          <a:latin typeface="+mn-ea"/>
                          <a:ea typeface="+mn-ea"/>
                        </a:rPr>
                        <a:t>（　　　　　　　　）</a:t>
                      </a:r>
                      <a:r>
                        <a:rPr kumimoji="1" lang="ja-JP" altLang="en-US" sz="1400" dirty="0">
                          <a:latin typeface="+mn-ea"/>
                          <a:ea typeface="+mn-ea"/>
                        </a:rPr>
                        <a:t>年</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tc hMerge="1">
                  <a:txBody>
                    <a:bodyPr/>
                    <a:lstStyle/>
                    <a:p>
                      <a:pPr algn="ctr"/>
                      <a:endParaRPr kumimoji="1" lang="ja-JP" altLang="en-US"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ja-JP" altLang="en-US"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ja-JP" altLang="en-US"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ja-JP" altLang="en-US"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ja-JP" altLang="en-US"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ja-JP" altLang="en-US"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263481">
                <a:tc vMerge="1">
                  <a:txBody>
                    <a:bodyPr/>
                    <a:lstStyle/>
                    <a:p>
                      <a:pPr algn="ctr"/>
                      <a:endParaRPr kumimoji="1" lang="ja-JP" altLang="en-US" sz="12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８　）月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９　）月</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（１０）月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（１１）月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（１２）月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１　）月</a:t>
                      </a:r>
                    </a:p>
                  </a:txBody>
                  <a:tcPr anchor="c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２　）月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３　）月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４　）月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５　）月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６　）月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７　）月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10001"/>
                  </a:ext>
                </a:extLst>
              </a:tr>
              <a:tr h="366115">
                <a:tc vMerge="1">
                  <a:txBody>
                    <a:bodyPr/>
                    <a:lstStyle/>
                    <a:p>
                      <a:pPr algn="ctr"/>
                      <a:endParaRPr kumimoji="1" lang="ja-JP" altLang="en-US" sz="1200" dirty="0"/>
                    </a:p>
                  </a:txBody>
                  <a:tcPr anchor="ctr"/>
                </a:tc>
                <a:tc>
                  <a:txBody>
                    <a:bodyPr/>
                    <a:lstStyle/>
                    <a:p>
                      <a:pPr algn="ctr"/>
                      <a:endParaRPr kumimoji="1" lang="ja-JP" altLang="en-US" sz="1400" u="none"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endParaRPr kumimoji="1" lang="ja-JP" altLang="en-US" sz="1400" u="none"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tcPr>
                </a:tc>
                <a:tc>
                  <a:txBody>
                    <a:bodyPr/>
                    <a:lstStyle/>
                    <a:p>
                      <a:pPr algn="ctr"/>
                      <a:endParaRPr kumimoji="1" lang="ja-JP" altLang="en-US" sz="1400" u="none" dirty="0">
                        <a:solidFill>
                          <a:schemeClr val="tx1"/>
                        </a:solidFill>
                        <a:latin typeface="+mn-ea"/>
                        <a:ea typeface="+mn-ea"/>
                      </a:endParaRPr>
                    </a:p>
                  </a:txBody>
                  <a:tcPr anchor="ctr"/>
                </a:tc>
                <a:tc>
                  <a:txBody>
                    <a:bodyPr/>
                    <a:lstStyle/>
                    <a:p>
                      <a:pPr algn="ctr"/>
                      <a:endParaRPr kumimoji="1" lang="ja-JP" altLang="en-US" sz="1400" u="none" dirty="0">
                        <a:solidFill>
                          <a:schemeClr val="tx1"/>
                        </a:solidFill>
                        <a:latin typeface="+mn-ea"/>
                        <a:ea typeface="+mn-ea"/>
                      </a:endParaRPr>
                    </a:p>
                  </a:txBody>
                  <a:tcPr anchor="ctr"/>
                </a:tc>
                <a:tc>
                  <a:txBody>
                    <a:bodyPr/>
                    <a:lstStyle/>
                    <a:p>
                      <a:pPr algn="ctr"/>
                      <a:endParaRPr kumimoji="1" lang="ja-JP" altLang="en-US" sz="1400" u="none" dirty="0">
                        <a:solidFill>
                          <a:schemeClr val="tx1"/>
                        </a:solidFill>
                        <a:latin typeface="+mn-ea"/>
                        <a:ea typeface="+mn-ea"/>
                      </a:endParaRPr>
                    </a:p>
                  </a:txBody>
                  <a:tcPr anchor="ctr"/>
                </a:tc>
                <a:tc>
                  <a:txBody>
                    <a:bodyPr/>
                    <a:lstStyle/>
                    <a:p>
                      <a:pPr algn="ctr"/>
                      <a:endParaRPr kumimoji="1" lang="ja-JP" altLang="en-US" sz="1400" u="none" dirty="0">
                        <a:solidFill>
                          <a:schemeClr val="tx1"/>
                        </a:solidFill>
                        <a:latin typeface="+mn-ea"/>
                        <a:ea typeface="+mn-ea"/>
                      </a:endParaRPr>
                    </a:p>
                  </a:txBody>
                  <a:tcPr anchor="ctr"/>
                </a:tc>
                <a:tc>
                  <a:txBody>
                    <a:bodyPr/>
                    <a:lstStyle/>
                    <a:p>
                      <a:pPr algn="ctr"/>
                      <a:endParaRPr kumimoji="1" lang="ja-JP" altLang="en-US" sz="1400" u="none" dirty="0">
                        <a:solidFill>
                          <a:schemeClr val="tx1"/>
                        </a:solidFill>
                        <a:latin typeface="+mn-ea"/>
                        <a:ea typeface="+mn-ea"/>
                      </a:endParaRPr>
                    </a:p>
                  </a:txBody>
                  <a:tcPr anchor="ctr"/>
                </a:tc>
                <a:tc>
                  <a:txBody>
                    <a:bodyPr/>
                    <a:lstStyle/>
                    <a:p>
                      <a:pPr algn="ctr"/>
                      <a:endParaRPr kumimoji="1" lang="ja-JP" altLang="en-US" sz="1400" u="none" dirty="0">
                        <a:solidFill>
                          <a:schemeClr val="tx1"/>
                        </a:solidFill>
                        <a:latin typeface="+mn-ea"/>
                        <a:ea typeface="+mn-ea"/>
                      </a:endParaRPr>
                    </a:p>
                  </a:txBody>
                  <a:tcPr anchor="ctr"/>
                </a:tc>
                <a:tc>
                  <a:txBody>
                    <a:bodyPr/>
                    <a:lstStyle/>
                    <a:p>
                      <a:pPr algn="ctr"/>
                      <a:endParaRPr kumimoji="1" lang="ja-JP" altLang="en-US" sz="1400" u="none" dirty="0">
                        <a:solidFill>
                          <a:schemeClr val="tx1"/>
                        </a:solidFill>
                        <a:latin typeface="+mn-ea"/>
                        <a:ea typeface="+mn-ea"/>
                      </a:endParaRPr>
                    </a:p>
                  </a:txBody>
                  <a:tcPr anchor="ctr"/>
                </a:tc>
                <a:tc>
                  <a:txBody>
                    <a:bodyPr/>
                    <a:lstStyle/>
                    <a:p>
                      <a:pPr algn="ctr"/>
                      <a:endParaRPr kumimoji="1" lang="ja-JP" altLang="en-US" sz="1400" u="none" dirty="0">
                        <a:solidFill>
                          <a:schemeClr val="tx1"/>
                        </a:solidFill>
                        <a:latin typeface="+mn-ea"/>
                        <a:ea typeface="+mn-ea"/>
                      </a:endParaRPr>
                    </a:p>
                  </a:txBody>
                  <a:tcPr anchor="ctr"/>
                </a:tc>
                <a:tc>
                  <a:txBody>
                    <a:bodyPr/>
                    <a:lstStyle/>
                    <a:p>
                      <a:pPr algn="ctr"/>
                      <a:endParaRPr kumimoji="1" lang="ja-JP" altLang="en-US" sz="1400" u="none" dirty="0">
                        <a:solidFill>
                          <a:schemeClr val="tx1"/>
                        </a:solidFill>
                        <a:latin typeface="+mn-ea"/>
                        <a:ea typeface="+mn-ea"/>
                      </a:endParaRPr>
                    </a:p>
                  </a:txBody>
                  <a:tcPr anchor="ctr"/>
                </a:tc>
                <a:tc>
                  <a:txBody>
                    <a:bodyPr/>
                    <a:lstStyle/>
                    <a:p>
                      <a:pPr algn="ctr"/>
                      <a:endParaRPr kumimoji="1" lang="ja-JP" altLang="en-US" sz="1400" u="none" dirty="0">
                        <a:solidFill>
                          <a:schemeClr val="tx1"/>
                        </a:solidFill>
                        <a:latin typeface="+mn-ea"/>
                        <a:ea typeface="+mn-ea"/>
                      </a:endParaRPr>
                    </a:p>
                  </a:txBody>
                  <a:tcPr anchor="ctr"/>
                </a:tc>
                <a:extLst>
                  <a:ext uri="{0D108BD9-81ED-4DB2-BD59-A6C34878D82A}">
                    <a16:rowId xmlns:a16="http://schemas.microsoft.com/office/drawing/2014/main" val="10002"/>
                  </a:ext>
                </a:extLst>
              </a:tr>
              <a:tr h="309978">
                <a:tc vMerge="1">
                  <a:txBody>
                    <a:bodyPr/>
                    <a:lstStyle/>
                    <a:p>
                      <a:pPr algn="ctr"/>
                      <a:endParaRPr kumimoji="1" lang="ja-JP" altLang="en-US" sz="1200" dirty="0"/>
                    </a:p>
                  </a:txBody>
                  <a:tcPr anchor="ctr">
                    <a:lnT w="12700" cap="flat" cmpd="sng" algn="ctr">
                      <a:solidFill>
                        <a:schemeClr val="bg1"/>
                      </a:solidFill>
                      <a:prstDash val="solid"/>
                      <a:round/>
                      <a:headEnd type="none" w="med" len="med"/>
                      <a:tailEnd type="none" w="med" len="med"/>
                    </a:lnT>
                  </a:tcPr>
                </a:tc>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u="sng" dirty="0">
                          <a:solidFill>
                            <a:schemeClr val="tx1"/>
                          </a:solidFill>
                          <a:latin typeface="+mn-ea"/>
                          <a:ea typeface="+mn-ea"/>
                        </a:rPr>
                        <a:t>（　　　　　　　　）年</a:t>
                      </a:r>
                    </a:p>
                  </a:txBody>
                  <a:tcPr anchor="ctr">
                    <a:lnR w="6350" cap="flat" cmpd="sng" algn="ctr">
                      <a:solidFill>
                        <a:schemeClr val="tx1"/>
                      </a:solidFill>
                      <a:prstDash val="solid"/>
                      <a:round/>
                      <a:headEnd type="none" w="med" len="med"/>
                      <a:tailEnd type="none" w="med" len="med"/>
                    </a:lnR>
                    <a:solidFill>
                      <a:schemeClr val="accent6">
                        <a:lumMod val="20000"/>
                        <a:lumOff val="8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grid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u="sng" dirty="0">
                          <a:solidFill>
                            <a:schemeClr val="tx1"/>
                          </a:solidFill>
                          <a:latin typeface="+mn-ea"/>
                          <a:ea typeface="+mn-ea"/>
                        </a:rPr>
                        <a:t>（　　　　　　　　）年</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6">
                        <a:lumMod val="20000"/>
                        <a:lumOff val="80000"/>
                      </a:schemeClr>
                    </a:solidFill>
                  </a:tcPr>
                </a:tc>
                <a:tc hMerge="1">
                  <a:txBody>
                    <a:bodyPr/>
                    <a:lstStyle/>
                    <a:p>
                      <a:pPr algn="ctr"/>
                      <a:endParaRPr kumimoji="1" lang="ja-JP" altLang="en-US" sz="1050" dirty="0">
                        <a:latin typeface="ＭＳ Ｐ明朝" panose="02020600040205080304" pitchFamily="18" charset="-128"/>
                        <a:ea typeface="ＭＳ Ｐ明朝" panose="02020600040205080304"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ja-JP" altLang="en-US" sz="1050" dirty="0">
                        <a:latin typeface="ＭＳ Ｐ明朝" panose="02020600040205080304" pitchFamily="18" charset="-128"/>
                        <a:ea typeface="ＭＳ Ｐ明朝" panose="02020600040205080304"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ja-JP" altLang="en-US" sz="1050" dirty="0">
                        <a:latin typeface="ＭＳ Ｐ明朝" panose="02020600040205080304" pitchFamily="18" charset="-128"/>
                        <a:ea typeface="ＭＳ Ｐ明朝" panose="02020600040205080304"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ja-JP" altLang="en-US" sz="1050" dirty="0">
                        <a:latin typeface="ＭＳ Ｐ明朝" panose="02020600040205080304" pitchFamily="18" charset="-128"/>
                        <a:ea typeface="ＭＳ Ｐ明朝" panose="02020600040205080304"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ja-JP" altLang="en-US" sz="1050" dirty="0">
                        <a:latin typeface="ＭＳ Ｐ明朝" panose="02020600040205080304" pitchFamily="18" charset="-128"/>
                        <a:ea typeface="ＭＳ Ｐ明朝" panose="02020600040205080304"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pPr algn="ctr"/>
                      <a:endParaRPr kumimoji="1" lang="ja-JP" altLang="en-US" sz="1050" dirty="0">
                        <a:latin typeface="ＭＳ Ｐ明朝" panose="02020600040205080304" pitchFamily="18" charset="-128"/>
                        <a:ea typeface="ＭＳ Ｐ明朝" panose="02020600040205080304"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6"/>
                  </a:ext>
                </a:extLst>
              </a:tr>
              <a:tr h="263481">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８　）月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９　）月</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（１０）月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（１１）月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（１２）月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１　）月</a:t>
                      </a:r>
                    </a:p>
                  </a:txBody>
                  <a:tcPr anchor="c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２　）月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３　）月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４　）月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５　）月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６　）月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n-ea"/>
                          <a:ea typeface="+mn-ea"/>
                        </a:rPr>
                        <a:t>（　７　）月</a:t>
                      </a:r>
                    </a:p>
                  </a:txBody>
                  <a:tcPr anchor="ct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10007"/>
                  </a:ext>
                </a:extLst>
              </a:tr>
              <a:tr h="366115">
                <a:tc vMerge="1">
                  <a:txBody>
                    <a:bodyPr/>
                    <a:lstStyle/>
                    <a:p>
                      <a:endParaRPr kumimoji="1" lang="ja-JP" altLang="en-US"/>
                    </a:p>
                  </a:txBody>
                  <a:tcPr/>
                </a:tc>
                <a:tc>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tcPr>
                </a:tc>
                <a:tc>
                  <a:txBody>
                    <a:bodyPr/>
                    <a:lstStyle/>
                    <a:p>
                      <a:pPr algn="ctr"/>
                      <a:endParaRPr kumimoji="1" lang="ja-JP" altLang="en-US" sz="1100" dirty="0">
                        <a:latin typeface="+mn-ea"/>
                        <a:ea typeface="+mn-ea"/>
                      </a:endParaRPr>
                    </a:p>
                  </a:txBody>
                  <a:tcPr anchor="ctr"/>
                </a:tc>
                <a:tc>
                  <a:txBody>
                    <a:bodyPr/>
                    <a:lstStyle/>
                    <a:p>
                      <a:pPr algn="ctr"/>
                      <a:endParaRPr kumimoji="1" lang="ja-JP" altLang="en-US" sz="1100" dirty="0">
                        <a:latin typeface="+mn-ea"/>
                        <a:ea typeface="+mn-ea"/>
                      </a:endParaRPr>
                    </a:p>
                  </a:txBody>
                  <a:tcPr anchor="ctr"/>
                </a:tc>
                <a:tc>
                  <a:txBody>
                    <a:bodyPr/>
                    <a:lstStyle/>
                    <a:p>
                      <a:pPr algn="ctr"/>
                      <a:endParaRPr kumimoji="1" lang="ja-JP" altLang="en-US" sz="1100" dirty="0">
                        <a:latin typeface="+mn-ea"/>
                        <a:ea typeface="+mn-ea"/>
                      </a:endParaRPr>
                    </a:p>
                  </a:txBody>
                  <a:tcPr anchor="ctr"/>
                </a:tc>
                <a:tc>
                  <a:txBody>
                    <a:bodyPr/>
                    <a:lstStyle/>
                    <a:p>
                      <a:pPr algn="ctr"/>
                      <a:endParaRPr kumimoji="1" lang="ja-JP" altLang="en-US" sz="1100" dirty="0">
                        <a:latin typeface="+mn-ea"/>
                        <a:ea typeface="+mn-ea"/>
                      </a:endParaRPr>
                    </a:p>
                  </a:txBody>
                  <a:tcPr anchor="ctr"/>
                </a:tc>
                <a:tc>
                  <a:txBody>
                    <a:bodyPr/>
                    <a:lstStyle/>
                    <a:p>
                      <a:pPr algn="ctr"/>
                      <a:endParaRPr kumimoji="1" lang="ja-JP" altLang="en-US" sz="1100" dirty="0">
                        <a:latin typeface="+mn-ea"/>
                        <a:ea typeface="+mn-ea"/>
                      </a:endParaRPr>
                    </a:p>
                  </a:txBody>
                  <a:tcPr anchor="ctr"/>
                </a:tc>
                <a:tc>
                  <a:txBody>
                    <a:bodyPr/>
                    <a:lstStyle/>
                    <a:p>
                      <a:pPr algn="ctr"/>
                      <a:endParaRPr kumimoji="1" lang="ja-JP" altLang="en-US" sz="1100" dirty="0">
                        <a:latin typeface="+mn-ea"/>
                        <a:ea typeface="+mn-ea"/>
                      </a:endParaRPr>
                    </a:p>
                  </a:txBody>
                  <a:tcPr anchor="ctr"/>
                </a:tc>
                <a:tc>
                  <a:txBody>
                    <a:bodyPr/>
                    <a:lstStyle/>
                    <a:p>
                      <a:pPr algn="ctr"/>
                      <a:endParaRPr kumimoji="1" lang="ja-JP" altLang="en-US" sz="1100" dirty="0">
                        <a:latin typeface="+mn-ea"/>
                        <a:ea typeface="+mn-ea"/>
                      </a:endParaRPr>
                    </a:p>
                  </a:txBody>
                  <a:tcPr anchor="ctr"/>
                </a:tc>
                <a:tc>
                  <a:txBody>
                    <a:bodyPr/>
                    <a:lstStyle/>
                    <a:p>
                      <a:pPr algn="ctr"/>
                      <a:endParaRPr kumimoji="1" lang="ja-JP" altLang="en-US" sz="1100" dirty="0">
                        <a:latin typeface="+mn-ea"/>
                        <a:ea typeface="+mn-ea"/>
                      </a:endParaRPr>
                    </a:p>
                  </a:txBody>
                  <a:tcPr anchor="ctr"/>
                </a:tc>
                <a:tc>
                  <a:txBody>
                    <a:bodyPr/>
                    <a:lstStyle/>
                    <a:p>
                      <a:pPr algn="ctr"/>
                      <a:endParaRPr kumimoji="1" lang="ja-JP" altLang="en-US" sz="1100" dirty="0">
                        <a:latin typeface="+mn-ea"/>
                        <a:ea typeface="+mn-ea"/>
                      </a:endParaRPr>
                    </a:p>
                  </a:txBody>
                  <a:tcPr anchor="ctr"/>
                </a:tc>
                <a:tc>
                  <a:txBody>
                    <a:bodyPr/>
                    <a:lstStyle/>
                    <a:p>
                      <a:pPr algn="ctr"/>
                      <a:endParaRPr kumimoji="1" lang="ja-JP" altLang="en-US" sz="1100" dirty="0">
                        <a:latin typeface="+mn-ea"/>
                        <a:ea typeface="+mn-ea"/>
                      </a:endParaRPr>
                    </a:p>
                  </a:txBody>
                  <a:tcPr anchor="ctr"/>
                </a:tc>
                <a:extLst>
                  <a:ext uri="{0D108BD9-81ED-4DB2-BD59-A6C34878D82A}">
                    <a16:rowId xmlns:a16="http://schemas.microsoft.com/office/drawing/2014/main" val="10008"/>
                  </a:ext>
                </a:extLst>
              </a:tr>
            </a:tbl>
          </a:graphicData>
        </a:graphic>
      </p:graphicFrame>
      <p:sp>
        <p:nvSpPr>
          <p:cNvPr id="7" name="テキスト ボックス 6"/>
          <p:cNvSpPr txBox="1"/>
          <p:nvPr/>
        </p:nvSpPr>
        <p:spPr>
          <a:xfrm>
            <a:off x="1273397" y="72565"/>
            <a:ext cx="4070961" cy="307777"/>
          </a:xfrm>
          <a:prstGeom prst="rect">
            <a:avLst/>
          </a:prstGeom>
          <a:noFill/>
        </p:spPr>
        <p:txBody>
          <a:bodyPr wrap="square" rtlCol="0">
            <a:spAutoFit/>
          </a:bodyPr>
          <a:lstStyle/>
          <a:p>
            <a:r>
              <a:rPr lang="ja-JP" altLang="en-US" sz="1400" dirty="0"/>
              <a:t>医療記録票　</a:t>
            </a:r>
            <a:r>
              <a:rPr lang="ja-JP" altLang="en-US" sz="1100" dirty="0"/>
              <a:t>（茨城県肝がん・重度肝硬変治療研究促進事業）</a:t>
            </a:r>
            <a:endParaRPr kumimoji="1" lang="ja-JP" altLang="en-US" sz="1200" dirty="0"/>
          </a:p>
        </p:txBody>
      </p:sp>
      <p:sp>
        <p:nvSpPr>
          <p:cNvPr id="8" name="テキスト ボックス 7"/>
          <p:cNvSpPr txBox="1"/>
          <p:nvPr/>
        </p:nvSpPr>
        <p:spPr>
          <a:xfrm>
            <a:off x="190754" y="80983"/>
            <a:ext cx="1159292" cy="253916"/>
          </a:xfrm>
          <a:prstGeom prst="rect">
            <a:avLst/>
          </a:prstGeom>
          <a:noFill/>
        </p:spPr>
        <p:txBody>
          <a:bodyPr wrap="none" rtlCol="0">
            <a:spAutoFit/>
          </a:bodyPr>
          <a:lstStyle/>
          <a:p>
            <a:r>
              <a:rPr kumimoji="1" lang="ja-JP" altLang="en-US" sz="1050" dirty="0"/>
              <a:t>（様式第６の１号</a:t>
            </a:r>
            <a:r>
              <a:rPr kumimoji="1" lang="ja-JP" altLang="en-US" sz="900" dirty="0"/>
              <a:t>）</a:t>
            </a:r>
          </a:p>
        </p:txBody>
      </p:sp>
      <p:sp>
        <p:nvSpPr>
          <p:cNvPr id="13" name="テキスト ボックス 12"/>
          <p:cNvSpPr txBox="1"/>
          <p:nvPr/>
        </p:nvSpPr>
        <p:spPr>
          <a:xfrm>
            <a:off x="168709" y="5494052"/>
            <a:ext cx="4358903" cy="1238801"/>
          </a:xfrm>
          <a:prstGeom prst="rect">
            <a:avLst/>
          </a:prstGeom>
          <a:noFill/>
        </p:spPr>
        <p:txBody>
          <a:bodyPr wrap="square" rtlCol="0">
            <a:spAutoFit/>
          </a:bodyPr>
          <a:lstStyle/>
          <a:p>
            <a:pPr>
              <a:spcAft>
                <a:spcPts val="300"/>
              </a:spcAft>
            </a:pPr>
            <a:r>
              <a:rPr kumimoji="1" lang="ja-JP" altLang="en-US" sz="1200" b="1" dirty="0">
                <a:latin typeface="AR P丸ゴシック体E"/>
              </a:rPr>
              <a:t>Ｂ欄に記載する記号等の説明</a:t>
            </a:r>
            <a:endParaRPr kumimoji="1" lang="en-US" altLang="ja-JP" sz="1200" b="1" dirty="0">
              <a:latin typeface="AR P丸ゴシック体E"/>
            </a:endParaRPr>
          </a:p>
          <a:p>
            <a:r>
              <a:rPr lang="ja-JP" altLang="en-US" sz="1000" dirty="0">
                <a:latin typeface="+mn-ea"/>
              </a:rPr>
              <a:t>○：入院が高額療養費の限度額を超え、</a:t>
            </a:r>
            <a:endParaRPr lang="en-US" altLang="ja-JP" sz="1000" dirty="0">
              <a:latin typeface="+mn-ea"/>
            </a:endParaRPr>
          </a:p>
          <a:p>
            <a:r>
              <a:rPr lang="ja-JP" altLang="en-US" sz="1000" dirty="0">
                <a:latin typeface="+mn-ea"/>
              </a:rPr>
              <a:t>　　 かつ月数要件を満たして事業の助成を受けた場合。</a:t>
            </a:r>
            <a:r>
              <a:rPr kumimoji="1" lang="ja-JP" altLang="en-US" sz="1000" dirty="0">
                <a:latin typeface="+mn-ea"/>
              </a:rPr>
              <a:t> （現物給付の場合）</a:t>
            </a:r>
            <a:endParaRPr kumimoji="1" lang="en-US" altLang="ja-JP" sz="1000" dirty="0">
              <a:latin typeface="+mn-ea"/>
            </a:endParaRPr>
          </a:p>
          <a:p>
            <a:r>
              <a:rPr lang="ja-JP" altLang="en-US" sz="1000" dirty="0">
                <a:latin typeface="+mn-ea"/>
              </a:rPr>
              <a:t>△：高額療養費の限度額（入院・外来）を超えた場合。</a:t>
            </a:r>
            <a:r>
              <a:rPr kumimoji="1" lang="en-US" altLang="ja-JP" sz="1000" dirty="0">
                <a:latin typeface="+mn-ea"/>
              </a:rPr>
              <a:t>※</a:t>
            </a:r>
            <a:r>
              <a:rPr kumimoji="1" lang="ja-JP" altLang="en-US" sz="1000" dirty="0">
                <a:latin typeface="+mn-ea"/>
              </a:rPr>
              <a:t>上記の場合を除く</a:t>
            </a:r>
            <a:endParaRPr kumimoji="1" lang="en-US" altLang="ja-JP" sz="1000" dirty="0">
              <a:latin typeface="+mn-ea"/>
            </a:endParaRPr>
          </a:p>
          <a:p>
            <a:r>
              <a:rPr lang="ja-JP" altLang="en-US" sz="1000" dirty="0">
                <a:latin typeface="+mn-ea"/>
              </a:rPr>
              <a:t>　　 （多数回該当がある高額療養費の限度額を超えた場合）</a:t>
            </a:r>
            <a:endParaRPr lang="en-US" altLang="ja-JP" sz="1000" dirty="0">
              <a:latin typeface="+mn-ea"/>
            </a:endParaRPr>
          </a:p>
          <a:p>
            <a:r>
              <a:rPr kumimoji="1" lang="ja-JP" altLang="en-US" sz="1000" dirty="0">
                <a:latin typeface="+mn-ea"/>
              </a:rPr>
              <a:t>▲：７０歳以上の者が外来に係る</a:t>
            </a:r>
            <a:r>
              <a:rPr lang="ja-JP" altLang="en-US" sz="1000" dirty="0">
                <a:latin typeface="+mn-ea"/>
              </a:rPr>
              <a:t>高額療養費の限度額</a:t>
            </a:r>
            <a:r>
              <a:rPr kumimoji="1" lang="ja-JP" altLang="en-US" sz="1000" dirty="0">
                <a:latin typeface="+mn-ea"/>
              </a:rPr>
              <a:t>を超えた場合</a:t>
            </a:r>
            <a:endParaRPr kumimoji="1" lang="en-US" altLang="ja-JP" sz="1000" dirty="0">
              <a:latin typeface="+mn-ea"/>
            </a:endParaRPr>
          </a:p>
          <a:p>
            <a:r>
              <a:rPr lang="ja-JP" altLang="en-US" sz="1000" dirty="0">
                <a:latin typeface="+mn-ea"/>
              </a:rPr>
              <a:t>　　 （多数回該当がない高額療養費の限度額を超えた場合）</a:t>
            </a:r>
            <a:endParaRPr lang="en-US" altLang="ja-JP" sz="1000" dirty="0">
              <a:latin typeface="+mn-ea"/>
            </a:endParaRPr>
          </a:p>
        </p:txBody>
      </p:sp>
      <p:sp>
        <p:nvSpPr>
          <p:cNvPr id="14" name="正方形/長方形 13"/>
          <p:cNvSpPr/>
          <p:nvPr/>
        </p:nvSpPr>
        <p:spPr>
          <a:xfrm>
            <a:off x="112764" y="5467929"/>
            <a:ext cx="4263927" cy="1234613"/>
          </a:xfrm>
          <a:prstGeom prst="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 name="コンテンツ プレースホルダー 11"/>
          <p:cNvGraphicFramePr>
            <a:graphicFrameLocks/>
          </p:cNvGraphicFramePr>
          <p:nvPr>
            <p:extLst>
              <p:ext uri="{D42A27DB-BD31-4B8C-83A1-F6EECF244321}">
                <p14:modId xmlns:p14="http://schemas.microsoft.com/office/powerpoint/2010/main" val="85635429"/>
              </p:ext>
            </p:extLst>
          </p:nvPr>
        </p:nvGraphicFramePr>
        <p:xfrm>
          <a:off x="149527" y="3168269"/>
          <a:ext cx="4241299" cy="317062"/>
        </p:xfrm>
        <a:graphic>
          <a:graphicData uri="http://schemas.openxmlformats.org/drawingml/2006/table">
            <a:tbl>
              <a:tblPr firstRow="1" bandRow="1">
                <a:tableStyleId>{5940675A-B579-460E-94D1-54222C63F5DA}</a:tableStyleId>
              </a:tblPr>
              <a:tblGrid>
                <a:gridCol w="420389">
                  <a:extLst>
                    <a:ext uri="{9D8B030D-6E8A-4147-A177-3AD203B41FA5}">
                      <a16:colId xmlns:a16="http://schemas.microsoft.com/office/drawing/2014/main" val="20000"/>
                    </a:ext>
                  </a:extLst>
                </a:gridCol>
                <a:gridCol w="1650409">
                  <a:extLst>
                    <a:ext uri="{9D8B030D-6E8A-4147-A177-3AD203B41FA5}">
                      <a16:colId xmlns:a16="http://schemas.microsoft.com/office/drawing/2014/main" val="20001"/>
                    </a:ext>
                  </a:extLst>
                </a:gridCol>
                <a:gridCol w="606267">
                  <a:extLst>
                    <a:ext uri="{9D8B030D-6E8A-4147-A177-3AD203B41FA5}">
                      <a16:colId xmlns:a16="http://schemas.microsoft.com/office/drawing/2014/main" val="20002"/>
                    </a:ext>
                  </a:extLst>
                </a:gridCol>
                <a:gridCol w="1564234">
                  <a:extLst>
                    <a:ext uri="{9D8B030D-6E8A-4147-A177-3AD203B41FA5}">
                      <a16:colId xmlns:a16="http://schemas.microsoft.com/office/drawing/2014/main" val="20003"/>
                    </a:ext>
                  </a:extLst>
                </a:gridCol>
              </a:tblGrid>
              <a:tr h="317062">
                <a:tc>
                  <a:txBody>
                    <a:bodyPr/>
                    <a:lstStyle/>
                    <a:p>
                      <a:pPr algn="ctr"/>
                      <a:r>
                        <a:rPr kumimoji="1" lang="ja-JP" altLang="en-US" sz="1050" dirty="0"/>
                        <a:t>Ａ欄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50" dirty="0"/>
                        <a:t>高額療養費の限度額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t>①入院</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r>
                        <a:rPr kumimoji="1" lang="ja-JP" altLang="en-US" sz="1050" dirty="0"/>
                        <a:t>円</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0" name="テキスト ボックス 9"/>
          <p:cNvSpPr txBox="1"/>
          <p:nvPr/>
        </p:nvSpPr>
        <p:spPr>
          <a:xfrm>
            <a:off x="137723" y="328126"/>
            <a:ext cx="9414800" cy="646331"/>
          </a:xfrm>
          <a:prstGeom prst="rect">
            <a:avLst/>
          </a:prstGeom>
          <a:noFill/>
        </p:spPr>
        <p:txBody>
          <a:bodyPr wrap="square" rtlCol="0">
            <a:spAutoFit/>
          </a:bodyPr>
          <a:lstStyle/>
          <a:p>
            <a:r>
              <a:rPr kumimoji="1" lang="en-US" altLang="ja-JP" sz="1200" dirty="0"/>
              <a:t>【</a:t>
            </a:r>
            <a:r>
              <a:rPr kumimoji="1" lang="ja-JP" altLang="en-US" sz="1200" dirty="0"/>
              <a:t>患者の方へのお願い</a:t>
            </a:r>
            <a:r>
              <a:rPr kumimoji="1" lang="en-US" altLang="ja-JP" sz="1200" dirty="0"/>
              <a:t>】</a:t>
            </a:r>
            <a:endParaRPr lang="en-US" altLang="ja-JP" sz="800" dirty="0"/>
          </a:p>
          <a:p>
            <a:r>
              <a:rPr lang="ja-JP" altLang="en-US" sz="1200" dirty="0"/>
              <a:t>肝がん又は重度肝硬変に係る治療を受けた場合には、この医療記録票を保険医療機関又は保険薬局の窓口に忘れずに提示してください。</a:t>
            </a:r>
            <a:endParaRPr lang="en-US" altLang="ja-JP" sz="1200" dirty="0"/>
          </a:p>
          <a:p>
            <a:r>
              <a:rPr kumimoji="1" lang="ja-JP" altLang="en-US" sz="1200" dirty="0"/>
              <a:t>また、茨城県に償還払いを請求する場合は、この記録票のコピーを、請求書に添付してください。</a:t>
            </a:r>
          </a:p>
        </p:txBody>
      </p:sp>
      <p:sp>
        <p:nvSpPr>
          <p:cNvPr id="4" name="テキスト ボックス 3">
            <a:extLst>
              <a:ext uri="{FF2B5EF4-FFF2-40B4-BE49-F238E27FC236}">
                <a16:creationId xmlns:a16="http://schemas.microsoft.com/office/drawing/2014/main" id="{85184EA1-147A-56DC-DA24-435DD90FB25D}"/>
              </a:ext>
            </a:extLst>
          </p:cNvPr>
          <p:cNvSpPr txBox="1"/>
          <p:nvPr/>
        </p:nvSpPr>
        <p:spPr>
          <a:xfrm>
            <a:off x="4587248" y="5383766"/>
            <a:ext cx="5318752" cy="1349087"/>
          </a:xfrm>
          <a:prstGeom prst="rect">
            <a:avLst/>
          </a:prstGeom>
          <a:noFill/>
        </p:spPr>
        <p:txBody>
          <a:bodyPr wrap="square" rtlCol="0">
            <a:spAutoFit/>
          </a:bodyPr>
          <a:lstStyle/>
          <a:p>
            <a:endParaRPr kumimoji="1" lang="en-US" altLang="ja-JP" sz="700" dirty="0"/>
          </a:p>
          <a:p>
            <a:r>
              <a:rPr lang="ja-JP" altLang="en-US" sz="1000" b="1" dirty="0"/>
              <a:t>肝がん事業の月数要件のカウント方法</a:t>
            </a:r>
            <a:endParaRPr lang="en-US" altLang="ja-JP" sz="1000" b="1" dirty="0"/>
          </a:p>
          <a:p>
            <a:r>
              <a:rPr lang="ja-JP" altLang="en-US" sz="1100" dirty="0">
                <a:latin typeface="+mn-ea"/>
              </a:rPr>
              <a:t>　</a:t>
            </a:r>
            <a:r>
              <a:rPr lang="ja-JP" altLang="en-US" sz="1000" dirty="0">
                <a:latin typeface="+mn-ea"/>
              </a:rPr>
              <a:t>：Ｂ欄に「○」「△」「▲」が記載されている個数をカウント</a:t>
            </a:r>
            <a:r>
              <a:rPr lang="ja-JP" altLang="en-US" sz="800" dirty="0">
                <a:latin typeface="+mn-ea"/>
              </a:rPr>
              <a:t>（１月に複数ある場合でもカウントは１回）</a:t>
            </a:r>
            <a:endParaRPr lang="en-US" altLang="ja-JP" sz="1000" dirty="0">
              <a:latin typeface="+mn-ea"/>
            </a:endParaRPr>
          </a:p>
          <a:p>
            <a:r>
              <a:rPr kumimoji="1" lang="ja-JP" altLang="en-US" sz="1000" b="1" dirty="0">
                <a:latin typeface="+mn-ea"/>
              </a:rPr>
              <a:t>保険診療上の多数回該当の判定方法</a:t>
            </a:r>
            <a:endParaRPr kumimoji="1" lang="en-US" altLang="ja-JP" sz="1000" b="1" dirty="0">
              <a:latin typeface="+mn-ea"/>
            </a:endParaRPr>
          </a:p>
          <a:p>
            <a:r>
              <a:rPr lang="ja-JP" altLang="en-US" sz="1000" dirty="0">
                <a:latin typeface="+mn-ea"/>
              </a:rPr>
              <a:t>　：過去１２か月以内の「△」の数をカウントし、４回目以降から多数回該当</a:t>
            </a:r>
            <a:endParaRPr lang="en-US" altLang="ja-JP" sz="1000" dirty="0">
              <a:latin typeface="+mn-ea"/>
            </a:endParaRPr>
          </a:p>
          <a:p>
            <a:pPr>
              <a:spcAft>
                <a:spcPts val="200"/>
              </a:spcAft>
            </a:pPr>
            <a:r>
              <a:rPr kumimoji="1" lang="ja-JP" altLang="en-US" sz="1000" dirty="0">
                <a:latin typeface="+mn-ea"/>
              </a:rPr>
              <a:t>　　（１月に「△入＋△外」のように「△」が２つある場合でもカウントは１回）</a:t>
            </a:r>
            <a:endParaRPr lang="en-US" altLang="ja-JP" sz="1000" dirty="0">
              <a:latin typeface="+mn-ea"/>
            </a:endParaRPr>
          </a:p>
          <a:p>
            <a:r>
              <a:rPr lang="ja-JP" altLang="en-US" sz="1000" b="1" dirty="0">
                <a:latin typeface="+mn-ea"/>
              </a:rPr>
              <a:t>現物給付の多数回該当の判定方法</a:t>
            </a:r>
            <a:endParaRPr lang="en-US" altLang="ja-JP" sz="1000" b="1" dirty="0">
              <a:latin typeface="+mn-ea"/>
            </a:endParaRPr>
          </a:p>
          <a:p>
            <a:r>
              <a:rPr lang="ja-JP" altLang="en-US" sz="1000" dirty="0">
                <a:latin typeface="+mn-ea"/>
              </a:rPr>
              <a:t>　</a:t>
            </a:r>
            <a:r>
              <a:rPr kumimoji="1" lang="ja-JP" altLang="en-US" sz="1000" dirty="0">
                <a:latin typeface="+mn-ea"/>
              </a:rPr>
              <a:t>：過去１２か月以内の「○」の数をカウントし、４回目以降から多数回該当</a:t>
            </a:r>
            <a:r>
              <a:rPr lang="ja-JP" altLang="en-US" sz="800" dirty="0">
                <a:latin typeface="+mn-ea"/>
              </a:rPr>
              <a:t>（医療機関毎にカウントする）</a:t>
            </a:r>
            <a:endParaRPr kumimoji="1" lang="ja-JP" altLang="en-US" sz="1000" dirty="0">
              <a:latin typeface="+mn-ea"/>
            </a:endParaRPr>
          </a:p>
        </p:txBody>
      </p:sp>
      <p:sp>
        <p:nvSpPr>
          <p:cNvPr id="5" name="正方形/長方形 4">
            <a:extLst>
              <a:ext uri="{FF2B5EF4-FFF2-40B4-BE49-F238E27FC236}">
                <a16:creationId xmlns:a16="http://schemas.microsoft.com/office/drawing/2014/main" id="{E18A668D-68CD-CD48-1439-A6C4AF469893}"/>
              </a:ext>
            </a:extLst>
          </p:cNvPr>
          <p:cNvSpPr/>
          <p:nvPr/>
        </p:nvSpPr>
        <p:spPr>
          <a:xfrm>
            <a:off x="4533964" y="5469042"/>
            <a:ext cx="5259272" cy="1234613"/>
          </a:xfrm>
          <a:prstGeom prst="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6" name="表 5">
            <a:extLst>
              <a:ext uri="{FF2B5EF4-FFF2-40B4-BE49-F238E27FC236}">
                <a16:creationId xmlns:a16="http://schemas.microsoft.com/office/drawing/2014/main" id="{07E51060-4A42-BBFC-F486-0024C28E7FDC}"/>
              </a:ext>
            </a:extLst>
          </p:cNvPr>
          <p:cNvGraphicFramePr>
            <a:graphicFrameLocks noGrp="1"/>
          </p:cNvGraphicFramePr>
          <p:nvPr>
            <p:extLst>
              <p:ext uri="{D42A27DB-BD31-4B8C-83A1-F6EECF244321}">
                <p14:modId xmlns:p14="http://schemas.microsoft.com/office/powerpoint/2010/main" val="2018114185"/>
              </p:ext>
            </p:extLst>
          </p:nvPr>
        </p:nvGraphicFramePr>
        <p:xfrm>
          <a:off x="137723" y="2731948"/>
          <a:ext cx="2937574" cy="360000"/>
        </p:xfrm>
        <a:graphic>
          <a:graphicData uri="http://schemas.openxmlformats.org/drawingml/2006/table">
            <a:tbl>
              <a:tblPr firstRow="1" bandRow="1">
                <a:tableStyleId>{5940675A-B579-460E-94D1-54222C63F5DA}</a:tableStyleId>
              </a:tblPr>
              <a:tblGrid>
                <a:gridCol w="1047814">
                  <a:extLst>
                    <a:ext uri="{9D8B030D-6E8A-4147-A177-3AD203B41FA5}">
                      <a16:colId xmlns:a16="http://schemas.microsoft.com/office/drawing/2014/main" val="3404112087"/>
                    </a:ext>
                  </a:extLst>
                </a:gridCol>
                <a:gridCol w="1889760">
                  <a:extLst>
                    <a:ext uri="{9D8B030D-6E8A-4147-A177-3AD203B41FA5}">
                      <a16:colId xmlns:a16="http://schemas.microsoft.com/office/drawing/2014/main" val="540647178"/>
                    </a:ext>
                  </a:extLst>
                </a:gridCol>
              </a:tblGrid>
              <a:tr h="360000">
                <a:tc>
                  <a:txBody>
                    <a:bodyPr/>
                    <a:lstStyle/>
                    <a:p>
                      <a:pPr algn="ctr"/>
                      <a:r>
                        <a:rPr kumimoji="1" lang="ja-JP" altLang="en-US" sz="1200" dirty="0"/>
                        <a:t>保険種別</a:t>
                      </a:r>
                    </a:p>
                  </a:txBody>
                  <a:tcPr anchor="ctr">
                    <a:solidFill>
                      <a:schemeClr val="accent6">
                        <a:lumMod val="20000"/>
                        <a:lumOff val="80000"/>
                      </a:schemeClr>
                    </a:solidFill>
                  </a:tcPr>
                </a:tc>
                <a:tc>
                  <a:txBody>
                    <a:bodyPr/>
                    <a:lstStyle/>
                    <a:p>
                      <a:endParaRPr kumimoji="1" lang="ja-JP" altLang="en-US" sz="1200" dirty="0"/>
                    </a:p>
                  </a:txBody>
                  <a:tcPr anchor="ctr"/>
                </a:tc>
                <a:extLst>
                  <a:ext uri="{0D108BD9-81ED-4DB2-BD59-A6C34878D82A}">
                    <a16:rowId xmlns:a16="http://schemas.microsoft.com/office/drawing/2014/main" val="3248629723"/>
                  </a:ext>
                </a:extLst>
              </a:tr>
            </a:tbl>
          </a:graphicData>
        </a:graphic>
      </p:graphicFrame>
      <p:graphicFrame>
        <p:nvGraphicFramePr>
          <p:cNvPr id="16" name="表 15">
            <a:extLst>
              <a:ext uri="{FF2B5EF4-FFF2-40B4-BE49-F238E27FC236}">
                <a16:creationId xmlns:a16="http://schemas.microsoft.com/office/drawing/2014/main" id="{AA663CCB-9EEC-BDC3-6CF3-FCEEC74B61B8}"/>
              </a:ext>
            </a:extLst>
          </p:cNvPr>
          <p:cNvGraphicFramePr>
            <a:graphicFrameLocks noGrp="1"/>
          </p:cNvGraphicFramePr>
          <p:nvPr>
            <p:extLst>
              <p:ext uri="{D42A27DB-BD31-4B8C-83A1-F6EECF244321}">
                <p14:modId xmlns:p14="http://schemas.microsoft.com/office/powerpoint/2010/main" val="1609848992"/>
              </p:ext>
            </p:extLst>
          </p:nvPr>
        </p:nvGraphicFramePr>
        <p:xfrm>
          <a:off x="1412837" y="2487264"/>
          <a:ext cx="2625076" cy="274320"/>
        </p:xfrm>
        <a:graphic>
          <a:graphicData uri="http://schemas.openxmlformats.org/drawingml/2006/table">
            <a:tbl>
              <a:tblPr firstRow="1" bandRow="1">
                <a:tableStyleId>{5940675A-B579-460E-94D1-54222C63F5DA}</a:tableStyleId>
              </a:tblPr>
              <a:tblGrid>
                <a:gridCol w="1312538">
                  <a:extLst>
                    <a:ext uri="{9D8B030D-6E8A-4147-A177-3AD203B41FA5}">
                      <a16:colId xmlns:a16="http://schemas.microsoft.com/office/drawing/2014/main" val="1280601457"/>
                    </a:ext>
                  </a:extLst>
                </a:gridCol>
                <a:gridCol w="1312538">
                  <a:extLst>
                    <a:ext uri="{9D8B030D-6E8A-4147-A177-3AD203B41FA5}">
                      <a16:colId xmlns:a16="http://schemas.microsoft.com/office/drawing/2014/main" val="1060375010"/>
                    </a:ext>
                  </a:extLst>
                </a:gridCol>
              </a:tblGrid>
              <a:tr h="169422">
                <a:tc>
                  <a:txBody>
                    <a:bodyPr/>
                    <a:lstStyle/>
                    <a:p>
                      <a:pPr algn="l"/>
                      <a:r>
                        <a:rPr kumimoji="1" lang="ja-JP" altLang="en-US" sz="1200" dirty="0"/>
                        <a:t>↓　　　変　更　時</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endParaRPr kumimoji="1" lang="ja-JP" altLang="en-US" sz="1200" dirty="0"/>
                    </a:p>
                  </a:txBody>
                  <a:tcPr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1866867"/>
                  </a:ext>
                </a:extLst>
              </a:tr>
            </a:tbl>
          </a:graphicData>
        </a:graphic>
      </p:graphicFrame>
      <p:graphicFrame>
        <p:nvGraphicFramePr>
          <p:cNvPr id="18" name="表 17">
            <a:extLst>
              <a:ext uri="{FF2B5EF4-FFF2-40B4-BE49-F238E27FC236}">
                <a16:creationId xmlns:a16="http://schemas.microsoft.com/office/drawing/2014/main" id="{590736C5-D7F7-6D0C-00BE-0DA4F6BA5847}"/>
              </a:ext>
            </a:extLst>
          </p:cNvPr>
          <p:cNvGraphicFramePr>
            <a:graphicFrameLocks noGrp="1"/>
          </p:cNvGraphicFramePr>
          <p:nvPr>
            <p:extLst>
              <p:ext uri="{D42A27DB-BD31-4B8C-83A1-F6EECF244321}">
                <p14:modId xmlns:p14="http://schemas.microsoft.com/office/powerpoint/2010/main" val="4258319641"/>
              </p:ext>
            </p:extLst>
          </p:nvPr>
        </p:nvGraphicFramePr>
        <p:xfrm>
          <a:off x="5371081" y="1083866"/>
          <a:ext cx="3196275" cy="360000"/>
        </p:xfrm>
        <a:graphic>
          <a:graphicData uri="http://schemas.openxmlformats.org/drawingml/2006/table">
            <a:tbl>
              <a:tblPr firstRow="1" bandRow="1">
                <a:tableStyleId>{5940675A-B579-460E-94D1-54222C63F5DA}</a:tableStyleId>
              </a:tblPr>
              <a:tblGrid>
                <a:gridCol w="867020">
                  <a:extLst>
                    <a:ext uri="{9D8B030D-6E8A-4147-A177-3AD203B41FA5}">
                      <a16:colId xmlns:a16="http://schemas.microsoft.com/office/drawing/2014/main" val="9928467"/>
                    </a:ext>
                  </a:extLst>
                </a:gridCol>
                <a:gridCol w="2329255">
                  <a:extLst>
                    <a:ext uri="{9D8B030D-6E8A-4147-A177-3AD203B41FA5}">
                      <a16:colId xmlns:a16="http://schemas.microsoft.com/office/drawing/2014/main" val="2012303982"/>
                    </a:ext>
                  </a:extLst>
                </a:gridCol>
              </a:tblGrid>
              <a:tr h="360000">
                <a:tc>
                  <a:txBody>
                    <a:bodyPr/>
                    <a:lstStyle/>
                    <a:p>
                      <a:pPr algn="ctr"/>
                      <a:r>
                        <a:rPr kumimoji="1" lang="ja-JP" altLang="en-US" sz="1200" dirty="0"/>
                        <a:t>生年月日</a:t>
                      </a:r>
                    </a:p>
                  </a:txBody>
                  <a:tcPr anchor="ctr">
                    <a:solidFill>
                      <a:schemeClr val="accent6">
                        <a:lumMod val="20000"/>
                        <a:lumOff val="80000"/>
                      </a:schemeClr>
                    </a:solidFill>
                  </a:tcPr>
                </a:tc>
                <a:tc>
                  <a:txBody>
                    <a:bodyPr/>
                    <a:lstStyle/>
                    <a:p>
                      <a:r>
                        <a:rPr kumimoji="1" lang="en-US" altLang="ja-JP" sz="1200" dirty="0"/>
                        <a:t>                        </a:t>
                      </a:r>
                      <a:r>
                        <a:rPr kumimoji="1" lang="ja-JP" altLang="en-US" sz="1200" dirty="0"/>
                        <a:t>年　　　　月　　　　日</a:t>
                      </a:r>
                    </a:p>
                  </a:txBody>
                  <a:tcPr anchor="ctr"/>
                </a:tc>
                <a:extLst>
                  <a:ext uri="{0D108BD9-81ED-4DB2-BD59-A6C34878D82A}">
                    <a16:rowId xmlns:a16="http://schemas.microsoft.com/office/drawing/2014/main" val="787633422"/>
                  </a:ext>
                </a:extLst>
              </a:tr>
            </a:tbl>
          </a:graphicData>
        </a:graphic>
      </p:graphicFrame>
      <p:graphicFrame>
        <p:nvGraphicFramePr>
          <p:cNvPr id="19" name="表 18">
            <a:extLst>
              <a:ext uri="{FF2B5EF4-FFF2-40B4-BE49-F238E27FC236}">
                <a16:creationId xmlns:a16="http://schemas.microsoft.com/office/drawing/2014/main" id="{36FCDFC6-A700-3844-E500-5FC4EDCA2EBA}"/>
              </a:ext>
            </a:extLst>
          </p:cNvPr>
          <p:cNvGraphicFramePr>
            <a:graphicFrameLocks noGrp="1"/>
          </p:cNvGraphicFramePr>
          <p:nvPr>
            <p:extLst>
              <p:ext uri="{D42A27DB-BD31-4B8C-83A1-F6EECF244321}">
                <p14:modId xmlns:p14="http://schemas.microsoft.com/office/powerpoint/2010/main" val="2826892018"/>
              </p:ext>
            </p:extLst>
          </p:nvPr>
        </p:nvGraphicFramePr>
        <p:xfrm>
          <a:off x="149527" y="3497617"/>
          <a:ext cx="416530" cy="1869661"/>
        </p:xfrm>
        <a:graphic>
          <a:graphicData uri="http://schemas.openxmlformats.org/drawingml/2006/table">
            <a:tbl>
              <a:tblPr/>
              <a:tblGrid>
                <a:gridCol w="416530">
                  <a:extLst>
                    <a:ext uri="{9D8B030D-6E8A-4147-A177-3AD203B41FA5}">
                      <a16:colId xmlns:a16="http://schemas.microsoft.com/office/drawing/2014/main" val="20000"/>
                    </a:ext>
                  </a:extLst>
                </a:gridCol>
              </a:tblGrid>
              <a:tr h="1869661">
                <a:tc>
                  <a:txBody>
                    <a:bodyPr/>
                    <a:lstStyle/>
                    <a:p>
                      <a:endParaRPr kumimoji="1" lang="ja-JP" alt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10000"/>
                  </a:ext>
                </a:extLst>
              </a:tr>
            </a:tbl>
          </a:graphicData>
        </a:graphic>
      </p:graphicFrame>
      <p:graphicFrame>
        <p:nvGraphicFramePr>
          <p:cNvPr id="2" name="表 1">
            <a:extLst>
              <a:ext uri="{FF2B5EF4-FFF2-40B4-BE49-F238E27FC236}">
                <a16:creationId xmlns:a16="http://schemas.microsoft.com/office/drawing/2014/main" id="{F81234AA-EE26-EAFC-DBC7-399092D2FFE1}"/>
              </a:ext>
            </a:extLst>
          </p:cNvPr>
          <p:cNvGraphicFramePr>
            <a:graphicFrameLocks noGrp="1"/>
          </p:cNvGraphicFramePr>
          <p:nvPr>
            <p:extLst>
              <p:ext uri="{D42A27DB-BD31-4B8C-83A1-F6EECF244321}">
                <p14:modId xmlns:p14="http://schemas.microsoft.com/office/powerpoint/2010/main" val="1032964830"/>
              </p:ext>
            </p:extLst>
          </p:nvPr>
        </p:nvGraphicFramePr>
        <p:xfrm>
          <a:off x="7479860" y="3165978"/>
          <a:ext cx="2319746" cy="326557"/>
        </p:xfrm>
        <a:graphic>
          <a:graphicData uri="http://schemas.openxmlformats.org/drawingml/2006/table">
            <a:tbl>
              <a:tblPr firstRow="1" bandRow="1">
                <a:tableStyleId>{5940675A-B579-460E-94D1-54222C63F5DA}</a:tableStyleId>
              </a:tblPr>
              <a:tblGrid>
                <a:gridCol w="788907">
                  <a:extLst>
                    <a:ext uri="{9D8B030D-6E8A-4147-A177-3AD203B41FA5}">
                      <a16:colId xmlns:a16="http://schemas.microsoft.com/office/drawing/2014/main" val="3263254877"/>
                    </a:ext>
                  </a:extLst>
                </a:gridCol>
                <a:gridCol w="1530839">
                  <a:extLst>
                    <a:ext uri="{9D8B030D-6E8A-4147-A177-3AD203B41FA5}">
                      <a16:colId xmlns:a16="http://schemas.microsoft.com/office/drawing/2014/main" val="2953131286"/>
                    </a:ext>
                  </a:extLst>
                </a:gridCol>
              </a:tblGrid>
              <a:tr h="3265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t>③外来</a:t>
                      </a: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dirty="0"/>
                        <a:t>円</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22237337"/>
                  </a:ext>
                </a:extLst>
              </a:tr>
            </a:tbl>
          </a:graphicData>
        </a:graphic>
      </p:graphicFrame>
      <p:graphicFrame>
        <p:nvGraphicFramePr>
          <p:cNvPr id="15" name="表 14">
            <a:extLst>
              <a:ext uri="{FF2B5EF4-FFF2-40B4-BE49-F238E27FC236}">
                <a16:creationId xmlns:a16="http://schemas.microsoft.com/office/drawing/2014/main" id="{ED2F8E3F-5A80-FC30-2D86-8691047F8B53}"/>
              </a:ext>
            </a:extLst>
          </p:cNvPr>
          <p:cNvGraphicFramePr>
            <a:graphicFrameLocks noGrp="1"/>
          </p:cNvGraphicFramePr>
          <p:nvPr>
            <p:extLst>
              <p:ext uri="{D42A27DB-BD31-4B8C-83A1-F6EECF244321}">
                <p14:modId xmlns:p14="http://schemas.microsoft.com/office/powerpoint/2010/main" val="3348625679"/>
              </p:ext>
            </p:extLst>
          </p:nvPr>
        </p:nvGraphicFramePr>
        <p:xfrm>
          <a:off x="4376691" y="3167781"/>
          <a:ext cx="3090428" cy="326557"/>
        </p:xfrm>
        <a:graphic>
          <a:graphicData uri="http://schemas.openxmlformats.org/drawingml/2006/table">
            <a:tbl>
              <a:tblPr firstRow="1" bandRow="1">
                <a:tableStyleId>{5940675A-B579-460E-94D1-54222C63F5DA}</a:tableStyleId>
              </a:tblPr>
              <a:tblGrid>
                <a:gridCol w="1579972">
                  <a:extLst>
                    <a:ext uri="{9D8B030D-6E8A-4147-A177-3AD203B41FA5}">
                      <a16:colId xmlns:a16="http://schemas.microsoft.com/office/drawing/2014/main" val="2949247778"/>
                    </a:ext>
                  </a:extLst>
                </a:gridCol>
                <a:gridCol w="1510456">
                  <a:extLst>
                    <a:ext uri="{9D8B030D-6E8A-4147-A177-3AD203B41FA5}">
                      <a16:colId xmlns:a16="http://schemas.microsoft.com/office/drawing/2014/main" val="194958710"/>
                    </a:ext>
                  </a:extLst>
                </a:gridCol>
              </a:tblGrid>
              <a:tr h="3265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t>②多数回該当の場合</a:t>
                      </a:r>
                    </a:p>
                  </a:txBody>
                  <a:tcPr anchor="ctr">
                    <a:lnL w="12700" cap="flat" cmpd="sng" algn="ctr">
                      <a:solidFill>
                        <a:schemeClr val="tx1"/>
                      </a:solidFill>
                      <a:prstDash val="solid"/>
                      <a:round/>
                      <a:headEnd type="none" w="med" len="med"/>
                      <a:tailEnd type="none" w="med" len="med"/>
                    </a:lnL>
                    <a:solidFill>
                      <a:schemeClr val="accent1">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dirty="0"/>
                        <a:t>円</a:t>
                      </a:r>
                    </a:p>
                  </a:txBody>
                  <a:tcPr anchor="ctr"/>
                </a:tc>
                <a:extLst>
                  <a:ext uri="{0D108BD9-81ED-4DB2-BD59-A6C34878D82A}">
                    <a16:rowId xmlns:a16="http://schemas.microsoft.com/office/drawing/2014/main" val="2064069487"/>
                  </a:ext>
                </a:extLst>
              </a:tr>
            </a:tbl>
          </a:graphicData>
        </a:graphic>
      </p:graphicFrame>
      <p:graphicFrame>
        <p:nvGraphicFramePr>
          <p:cNvPr id="21" name="表 20">
            <a:extLst>
              <a:ext uri="{FF2B5EF4-FFF2-40B4-BE49-F238E27FC236}">
                <a16:creationId xmlns:a16="http://schemas.microsoft.com/office/drawing/2014/main" id="{3FBD3142-2444-A508-3747-3B1E60C1E7D6}"/>
              </a:ext>
            </a:extLst>
          </p:cNvPr>
          <p:cNvGraphicFramePr>
            <a:graphicFrameLocks noGrp="1"/>
          </p:cNvGraphicFramePr>
          <p:nvPr>
            <p:extLst>
              <p:ext uri="{D42A27DB-BD31-4B8C-83A1-F6EECF244321}">
                <p14:modId xmlns:p14="http://schemas.microsoft.com/office/powerpoint/2010/main" val="1298846019"/>
              </p:ext>
            </p:extLst>
          </p:nvPr>
        </p:nvGraphicFramePr>
        <p:xfrm>
          <a:off x="3075297" y="2733769"/>
          <a:ext cx="2621997" cy="359971"/>
        </p:xfrm>
        <a:graphic>
          <a:graphicData uri="http://schemas.openxmlformats.org/drawingml/2006/table">
            <a:tbl>
              <a:tblPr firstRow="1" bandRow="1">
                <a:tableStyleId>{5940675A-B579-460E-94D1-54222C63F5DA}</a:tableStyleId>
              </a:tblPr>
              <a:tblGrid>
                <a:gridCol w="1017616">
                  <a:extLst>
                    <a:ext uri="{9D8B030D-6E8A-4147-A177-3AD203B41FA5}">
                      <a16:colId xmlns:a16="http://schemas.microsoft.com/office/drawing/2014/main" val="3639495991"/>
                    </a:ext>
                  </a:extLst>
                </a:gridCol>
                <a:gridCol w="1604381">
                  <a:extLst>
                    <a:ext uri="{9D8B030D-6E8A-4147-A177-3AD203B41FA5}">
                      <a16:colId xmlns:a16="http://schemas.microsoft.com/office/drawing/2014/main" val="1816660118"/>
                    </a:ext>
                  </a:extLst>
                </a:gridCol>
              </a:tblGrid>
              <a:tr h="359971">
                <a:tc>
                  <a:txBody>
                    <a:bodyPr/>
                    <a:lstStyle/>
                    <a:p>
                      <a:pPr algn="ctr"/>
                      <a:r>
                        <a:rPr kumimoji="1" lang="ja-JP" altLang="en-US" sz="1200" dirty="0"/>
                        <a:t>保険者番号</a:t>
                      </a:r>
                    </a:p>
                  </a:txBody>
                  <a:tcPr anchor="ctr">
                    <a:solidFill>
                      <a:schemeClr val="accent6">
                        <a:lumMod val="20000"/>
                        <a:lumOff val="80000"/>
                      </a:schemeClr>
                    </a:solidFill>
                  </a:tcPr>
                </a:tc>
                <a:tc>
                  <a:txBody>
                    <a:bodyPr/>
                    <a:lstStyle/>
                    <a:p>
                      <a:endParaRPr kumimoji="1" lang="ja-JP" altLang="en-US" sz="1200" dirty="0"/>
                    </a:p>
                  </a:txBody>
                  <a:tcPr anchor="ctr"/>
                </a:tc>
                <a:extLst>
                  <a:ext uri="{0D108BD9-81ED-4DB2-BD59-A6C34878D82A}">
                    <a16:rowId xmlns:a16="http://schemas.microsoft.com/office/drawing/2014/main" val="536126994"/>
                  </a:ext>
                </a:extLst>
              </a:tr>
            </a:tbl>
          </a:graphicData>
        </a:graphic>
      </p:graphicFrame>
      <p:graphicFrame>
        <p:nvGraphicFramePr>
          <p:cNvPr id="22" name="表 21">
            <a:extLst>
              <a:ext uri="{FF2B5EF4-FFF2-40B4-BE49-F238E27FC236}">
                <a16:creationId xmlns:a16="http://schemas.microsoft.com/office/drawing/2014/main" id="{DAE57355-2934-E79C-85A8-D4F542828C88}"/>
              </a:ext>
            </a:extLst>
          </p:cNvPr>
          <p:cNvGraphicFramePr>
            <a:graphicFrameLocks noGrp="1"/>
          </p:cNvGraphicFramePr>
          <p:nvPr>
            <p:extLst>
              <p:ext uri="{D42A27DB-BD31-4B8C-83A1-F6EECF244321}">
                <p14:modId xmlns:p14="http://schemas.microsoft.com/office/powerpoint/2010/main" val="2166081565"/>
              </p:ext>
            </p:extLst>
          </p:nvPr>
        </p:nvGraphicFramePr>
        <p:xfrm>
          <a:off x="5697295" y="2731948"/>
          <a:ext cx="4102311" cy="360000"/>
        </p:xfrm>
        <a:graphic>
          <a:graphicData uri="http://schemas.openxmlformats.org/drawingml/2006/table">
            <a:tbl>
              <a:tblPr firstRow="1" bandRow="1">
                <a:tableStyleId>{5940675A-B579-460E-94D1-54222C63F5DA}</a:tableStyleId>
              </a:tblPr>
              <a:tblGrid>
                <a:gridCol w="1748908">
                  <a:extLst>
                    <a:ext uri="{9D8B030D-6E8A-4147-A177-3AD203B41FA5}">
                      <a16:colId xmlns:a16="http://schemas.microsoft.com/office/drawing/2014/main" val="4293646704"/>
                    </a:ext>
                  </a:extLst>
                </a:gridCol>
                <a:gridCol w="2353403">
                  <a:extLst>
                    <a:ext uri="{9D8B030D-6E8A-4147-A177-3AD203B41FA5}">
                      <a16:colId xmlns:a16="http://schemas.microsoft.com/office/drawing/2014/main" val="3451120911"/>
                    </a:ext>
                  </a:extLst>
                </a:gridCol>
              </a:tblGrid>
              <a:tr h="360000">
                <a:tc>
                  <a:txBody>
                    <a:bodyPr/>
                    <a:lstStyle/>
                    <a:p>
                      <a:pPr algn="ctr"/>
                      <a:r>
                        <a:rPr kumimoji="1" lang="ja-JP" altLang="en-US" sz="1200" dirty="0"/>
                        <a:t>記号・番号</a:t>
                      </a:r>
                    </a:p>
                  </a:txBody>
                  <a:tcPr anchor="ctr">
                    <a:solidFill>
                      <a:schemeClr val="accent6">
                        <a:lumMod val="20000"/>
                        <a:lumOff val="80000"/>
                      </a:schemeClr>
                    </a:solidFill>
                  </a:tcPr>
                </a:tc>
                <a:tc>
                  <a:txBody>
                    <a:bodyPr/>
                    <a:lstStyle/>
                    <a:p>
                      <a:endParaRPr kumimoji="1" lang="ja-JP" altLang="en-US" sz="1200" dirty="0"/>
                    </a:p>
                  </a:txBody>
                  <a:tcPr anchor="ctr"/>
                </a:tc>
                <a:extLst>
                  <a:ext uri="{0D108BD9-81ED-4DB2-BD59-A6C34878D82A}">
                    <a16:rowId xmlns:a16="http://schemas.microsoft.com/office/drawing/2014/main" val="2929181227"/>
                  </a:ext>
                </a:extLst>
              </a:tr>
            </a:tbl>
          </a:graphicData>
        </a:graphic>
      </p:graphicFrame>
      <p:graphicFrame>
        <p:nvGraphicFramePr>
          <p:cNvPr id="17" name="表 16">
            <a:extLst>
              <a:ext uri="{FF2B5EF4-FFF2-40B4-BE49-F238E27FC236}">
                <a16:creationId xmlns:a16="http://schemas.microsoft.com/office/drawing/2014/main" id="{4C62DDD5-7158-AC1A-F37D-1EA7C045B9E7}"/>
              </a:ext>
            </a:extLst>
          </p:cNvPr>
          <p:cNvGraphicFramePr>
            <a:graphicFrameLocks noGrp="1"/>
          </p:cNvGraphicFramePr>
          <p:nvPr>
            <p:extLst>
              <p:ext uri="{D42A27DB-BD31-4B8C-83A1-F6EECF244321}">
                <p14:modId xmlns:p14="http://schemas.microsoft.com/office/powerpoint/2010/main" val="520278334"/>
              </p:ext>
            </p:extLst>
          </p:nvPr>
        </p:nvGraphicFramePr>
        <p:xfrm>
          <a:off x="8567356" y="1083866"/>
          <a:ext cx="1225879" cy="360000"/>
        </p:xfrm>
        <a:graphic>
          <a:graphicData uri="http://schemas.openxmlformats.org/drawingml/2006/table">
            <a:tbl>
              <a:tblPr firstRow="1" bandRow="1">
                <a:tableStyleId>{5940675A-B579-460E-94D1-54222C63F5DA}</a:tableStyleId>
              </a:tblPr>
              <a:tblGrid>
                <a:gridCol w="497837">
                  <a:extLst>
                    <a:ext uri="{9D8B030D-6E8A-4147-A177-3AD203B41FA5}">
                      <a16:colId xmlns:a16="http://schemas.microsoft.com/office/drawing/2014/main" val="9928467"/>
                    </a:ext>
                  </a:extLst>
                </a:gridCol>
                <a:gridCol w="728042">
                  <a:extLst>
                    <a:ext uri="{9D8B030D-6E8A-4147-A177-3AD203B41FA5}">
                      <a16:colId xmlns:a16="http://schemas.microsoft.com/office/drawing/2014/main" val="2012303982"/>
                    </a:ext>
                  </a:extLst>
                </a:gridCol>
              </a:tblGrid>
              <a:tr h="360000">
                <a:tc>
                  <a:txBody>
                    <a:bodyPr/>
                    <a:lstStyle/>
                    <a:p>
                      <a:pPr algn="ctr"/>
                      <a:r>
                        <a:rPr kumimoji="1" lang="ja-JP" altLang="en-US" sz="1200" dirty="0"/>
                        <a:t>性別</a:t>
                      </a:r>
                    </a:p>
                  </a:txBody>
                  <a:tcPr anchor="ctr">
                    <a:solidFill>
                      <a:schemeClr val="accent6">
                        <a:lumMod val="20000"/>
                        <a:lumOff val="80000"/>
                      </a:schemeClr>
                    </a:solidFill>
                  </a:tcPr>
                </a:tc>
                <a:tc>
                  <a:txBody>
                    <a:bodyPr/>
                    <a:lstStyle/>
                    <a:p>
                      <a:endParaRPr kumimoji="1" lang="ja-JP" altLang="en-US" sz="1200" dirty="0"/>
                    </a:p>
                  </a:txBody>
                  <a:tcPr anchor="ctr"/>
                </a:tc>
                <a:extLst>
                  <a:ext uri="{0D108BD9-81ED-4DB2-BD59-A6C34878D82A}">
                    <a16:rowId xmlns:a16="http://schemas.microsoft.com/office/drawing/2014/main" val="787633422"/>
                  </a:ext>
                </a:extLst>
              </a:tr>
            </a:tbl>
          </a:graphicData>
        </a:graphic>
      </p:graphicFrame>
      <p:graphicFrame>
        <p:nvGraphicFramePr>
          <p:cNvPr id="23" name="表 22">
            <a:extLst>
              <a:ext uri="{FF2B5EF4-FFF2-40B4-BE49-F238E27FC236}">
                <a16:creationId xmlns:a16="http://schemas.microsoft.com/office/drawing/2014/main" id="{EDA9F826-9F94-FD1A-98D8-C81B2F997008}"/>
              </a:ext>
            </a:extLst>
          </p:cNvPr>
          <p:cNvGraphicFramePr>
            <a:graphicFrameLocks noGrp="1"/>
          </p:cNvGraphicFramePr>
          <p:nvPr>
            <p:extLst>
              <p:ext uri="{D42A27DB-BD31-4B8C-83A1-F6EECF244321}">
                <p14:modId xmlns:p14="http://schemas.microsoft.com/office/powerpoint/2010/main" val="3452270965"/>
              </p:ext>
            </p:extLst>
          </p:nvPr>
        </p:nvGraphicFramePr>
        <p:xfrm>
          <a:off x="145859" y="1446323"/>
          <a:ext cx="9653747" cy="360000"/>
        </p:xfrm>
        <a:graphic>
          <a:graphicData uri="http://schemas.openxmlformats.org/drawingml/2006/table">
            <a:tbl>
              <a:tblPr firstRow="1" bandRow="1">
                <a:tableStyleId>{5940675A-B579-460E-94D1-54222C63F5DA}</a:tableStyleId>
              </a:tblPr>
              <a:tblGrid>
                <a:gridCol w="1595855">
                  <a:extLst>
                    <a:ext uri="{9D8B030D-6E8A-4147-A177-3AD203B41FA5}">
                      <a16:colId xmlns:a16="http://schemas.microsoft.com/office/drawing/2014/main" val="4293646704"/>
                    </a:ext>
                  </a:extLst>
                </a:gridCol>
                <a:gridCol w="8057892">
                  <a:extLst>
                    <a:ext uri="{9D8B030D-6E8A-4147-A177-3AD203B41FA5}">
                      <a16:colId xmlns:a16="http://schemas.microsoft.com/office/drawing/2014/main" val="3451120911"/>
                    </a:ext>
                  </a:extLst>
                </a:gridCol>
              </a:tblGrid>
              <a:tr h="360000">
                <a:tc>
                  <a:txBody>
                    <a:bodyPr/>
                    <a:lstStyle/>
                    <a:p>
                      <a:pPr algn="ctr"/>
                      <a:r>
                        <a:rPr kumimoji="1" lang="ja-JP" altLang="en-US" sz="1200" dirty="0"/>
                        <a:t>住所</a:t>
                      </a:r>
                    </a:p>
                  </a:txBody>
                  <a:tcPr anchor="ctr">
                    <a:solidFill>
                      <a:schemeClr val="accent6">
                        <a:lumMod val="20000"/>
                        <a:lumOff val="80000"/>
                      </a:schemeClr>
                    </a:solidFill>
                  </a:tcPr>
                </a:tc>
                <a:tc>
                  <a:txBody>
                    <a:bodyPr/>
                    <a:lstStyle/>
                    <a:p>
                      <a:endParaRPr kumimoji="1" lang="ja-JP" altLang="en-US" sz="1200" dirty="0"/>
                    </a:p>
                  </a:txBody>
                  <a:tcPr anchor="ctr"/>
                </a:tc>
                <a:extLst>
                  <a:ext uri="{0D108BD9-81ED-4DB2-BD59-A6C34878D82A}">
                    <a16:rowId xmlns:a16="http://schemas.microsoft.com/office/drawing/2014/main" val="2929181227"/>
                  </a:ext>
                </a:extLst>
              </a:tr>
            </a:tbl>
          </a:graphicData>
        </a:graphic>
      </p:graphicFrame>
      <p:graphicFrame>
        <p:nvGraphicFramePr>
          <p:cNvPr id="25" name="コンテンツ プレースホルダー 10">
            <a:extLst>
              <a:ext uri="{FF2B5EF4-FFF2-40B4-BE49-F238E27FC236}">
                <a16:creationId xmlns:a16="http://schemas.microsoft.com/office/drawing/2014/main" id="{F49AECC9-B881-669A-CFB5-A025A765FDF6}"/>
              </a:ext>
            </a:extLst>
          </p:cNvPr>
          <p:cNvGraphicFramePr>
            <a:graphicFrameLocks/>
          </p:cNvGraphicFramePr>
          <p:nvPr>
            <p:extLst>
              <p:ext uri="{D42A27DB-BD31-4B8C-83A1-F6EECF244321}">
                <p14:modId xmlns:p14="http://schemas.microsoft.com/office/powerpoint/2010/main" val="1631046791"/>
              </p:ext>
            </p:extLst>
          </p:nvPr>
        </p:nvGraphicFramePr>
        <p:xfrm>
          <a:off x="145859" y="1811237"/>
          <a:ext cx="9653747" cy="360000"/>
        </p:xfrm>
        <a:graphic>
          <a:graphicData uri="http://schemas.openxmlformats.org/drawingml/2006/table">
            <a:tbl>
              <a:tblPr firstRow="1" bandRow="1">
                <a:tableStyleId>{5940675A-B579-460E-94D1-54222C63F5DA}</a:tableStyleId>
              </a:tblPr>
              <a:tblGrid>
                <a:gridCol w="1604564">
                  <a:extLst>
                    <a:ext uri="{9D8B030D-6E8A-4147-A177-3AD203B41FA5}">
                      <a16:colId xmlns:a16="http://schemas.microsoft.com/office/drawing/2014/main" val="20000"/>
                    </a:ext>
                  </a:extLst>
                </a:gridCol>
                <a:gridCol w="2368731">
                  <a:extLst>
                    <a:ext uri="{9D8B030D-6E8A-4147-A177-3AD203B41FA5}">
                      <a16:colId xmlns:a16="http://schemas.microsoft.com/office/drawing/2014/main" val="20001"/>
                    </a:ext>
                  </a:extLst>
                </a:gridCol>
                <a:gridCol w="1567543">
                  <a:extLst>
                    <a:ext uri="{9D8B030D-6E8A-4147-A177-3AD203B41FA5}">
                      <a16:colId xmlns:a16="http://schemas.microsoft.com/office/drawing/2014/main" val="495150274"/>
                    </a:ext>
                  </a:extLst>
                </a:gridCol>
                <a:gridCol w="4112909">
                  <a:extLst>
                    <a:ext uri="{9D8B030D-6E8A-4147-A177-3AD203B41FA5}">
                      <a16:colId xmlns:a16="http://schemas.microsoft.com/office/drawing/2014/main" val="2816086249"/>
                    </a:ext>
                  </a:extLst>
                </a:gridCol>
              </a:tblGrid>
              <a:tr h="360000">
                <a:tc>
                  <a:txBody>
                    <a:bodyPr/>
                    <a:lstStyle/>
                    <a:p>
                      <a:pPr algn="ctr"/>
                      <a:r>
                        <a:rPr kumimoji="1" lang="ja-JP" altLang="en-US" sz="1200" u="none" dirty="0">
                          <a:solidFill>
                            <a:schemeClr val="tx1"/>
                          </a:solidFill>
                        </a:rPr>
                        <a:t>参加者証番号</a:t>
                      </a:r>
                    </a:p>
                  </a:txBody>
                  <a:tcPr anchor="ctr">
                    <a:solidFill>
                      <a:schemeClr val="accent6">
                        <a:lumMod val="20000"/>
                        <a:lumOff val="80000"/>
                      </a:schemeClr>
                    </a:solidFill>
                  </a:tcPr>
                </a:tc>
                <a:tc>
                  <a:txBody>
                    <a:bodyPr/>
                    <a:lstStyle/>
                    <a:p>
                      <a:endParaRPr kumimoji="1" lang="ja-JP" altLang="en-US" sz="1200" u="none" dirty="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rPr>
                        <a:t>参加者証の有効期間</a:t>
                      </a:r>
                    </a:p>
                  </a:txBody>
                  <a:tcPr anchor="ctr">
                    <a:solidFill>
                      <a:schemeClr val="accent6">
                        <a:lumMod val="20000"/>
                        <a:lumOff val="80000"/>
                      </a:schemeClr>
                    </a:solidFill>
                  </a:tcPr>
                </a:tc>
                <a:tc>
                  <a:txBody>
                    <a:bodyPr/>
                    <a:lstStyle/>
                    <a:p>
                      <a:pPr algn="ctr"/>
                      <a:endParaRPr kumimoji="1" lang="ja-JP" altLang="en-US" sz="1200" dirty="0"/>
                    </a:p>
                  </a:txBody>
                  <a:tcPr anchor="ctr"/>
                </a:tc>
                <a:extLst>
                  <a:ext uri="{0D108BD9-81ED-4DB2-BD59-A6C34878D82A}">
                    <a16:rowId xmlns:a16="http://schemas.microsoft.com/office/drawing/2014/main" val="10003"/>
                  </a:ext>
                </a:extLst>
              </a:tr>
            </a:tbl>
          </a:graphicData>
        </a:graphic>
      </p:graphicFrame>
      <p:graphicFrame>
        <p:nvGraphicFramePr>
          <p:cNvPr id="26" name="表 25">
            <a:extLst>
              <a:ext uri="{FF2B5EF4-FFF2-40B4-BE49-F238E27FC236}">
                <a16:creationId xmlns:a16="http://schemas.microsoft.com/office/drawing/2014/main" id="{C55B0DCA-2B3B-DA2B-6471-D88B9380DDA7}"/>
              </a:ext>
            </a:extLst>
          </p:cNvPr>
          <p:cNvGraphicFramePr>
            <a:graphicFrameLocks noGrp="1"/>
          </p:cNvGraphicFramePr>
          <p:nvPr>
            <p:extLst>
              <p:ext uri="{D42A27DB-BD31-4B8C-83A1-F6EECF244321}">
                <p14:modId xmlns:p14="http://schemas.microsoft.com/office/powerpoint/2010/main" val="2916078582"/>
              </p:ext>
            </p:extLst>
          </p:nvPr>
        </p:nvGraphicFramePr>
        <p:xfrm>
          <a:off x="145859" y="2165698"/>
          <a:ext cx="2937574" cy="360000"/>
        </p:xfrm>
        <a:graphic>
          <a:graphicData uri="http://schemas.openxmlformats.org/drawingml/2006/table">
            <a:tbl>
              <a:tblPr firstRow="1" bandRow="1">
                <a:tableStyleId>{5940675A-B579-460E-94D1-54222C63F5DA}</a:tableStyleId>
              </a:tblPr>
              <a:tblGrid>
                <a:gridCol w="1047814">
                  <a:extLst>
                    <a:ext uri="{9D8B030D-6E8A-4147-A177-3AD203B41FA5}">
                      <a16:colId xmlns:a16="http://schemas.microsoft.com/office/drawing/2014/main" val="3404112087"/>
                    </a:ext>
                  </a:extLst>
                </a:gridCol>
                <a:gridCol w="1889760">
                  <a:extLst>
                    <a:ext uri="{9D8B030D-6E8A-4147-A177-3AD203B41FA5}">
                      <a16:colId xmlns:a16="http://schemas.microsoft.com/office/drawing/2014/main" val="540647178"/>
                    </a:ext>
                  </a:extLst>
                </a:gridCol>
              </a:tblGrid>
              <a:tr h="360000">
                <a:tc>
                  <a:txBody>
                    <a:bodyPr/>
                    <a:lstStyle/>
                    <a:p>
                      <a:pPr algn="ctr"/>
                      <a:r>
                        <a:rPr kumimoji="1" lang="ja-JP" altLang="en-US" sz="1200" dirty="0"/>
                        <a:t>保険種別</a:t>
                      </a:r>
                    </a:p>
                  </a:txBody>
                  <a:tcPr anchor="ctr">
                    <a:solidFill>
                      <a:schemeClr val="accent6">
                        <a:lumMod val="20000"/>
                        <a:lumOff val="80000"/>
                      </a:schemeClr>
                    </a:solidFill>
                  </a:tcPr>
                </a:tc>
                <a:tc>
                  <a:txBody>
                    <a:bodyPr/>
                    <a:lstStyle/>
                    <a:p>
                      <a:endParaRPr kumimoji="1" lang="ja-JP" altLang="en-US" sz="1200" dirty="0"/>
                    </a:p>
                  </a:txBody>
                  <a:tcPr anchor="ctr"/>
                </a:tc>
                <a:extLst>
                  <a:ext uri="{0D108BD9-81ED-4DB2-BD59-A6C34878D82A}">
                    <a16:rowId xmlns:a16="http://schemas.microsoft.com/office/drawing/2014/main" val="3248629723"/>
                  </a:ext>
                </a:extLst>
              </a:tr>
            </a:tbl>
          </a:graphicData>
        </a:graphic>
      </p:graphicFrame>
      <p:graphicFrame>
        <p:nvGraphicFramePr>
          <p:cNvPr id="27" name="表 26">
            <a:extLst>
              <a:ext uri="{FF2B5EF4-FFF2-40B4-BE49-F238E27FC236}">
                <a16:creationId xmlns:a16="http://schemas.microsoft.com/office/drawing/2014/main" id="{8B69E9AE-61AA-C10A-FBAC-0E24F823C425}"/>
              </a:ext>
            </a:extLst>
          </p:cNvPr>
          <p:cNvGraphicFramePr>
            <a:graphicFrameLocks noGrp="1"/>
          </p:cNvGraphicFramePr>
          <p:nvPr>
            <p:extLst>
              <p:ext uri="{D42A27DB-BD31-4B8C-83A1-F6EECF244321}">
                <p14:modId xmlns:p14="http://schemas.microsoft.com/office/powerpoint/2010/main" val="1363803419"/>
              </p:ext>
            </p:extLst>
          </p:nvPr>
        </p:nvGraphicFramePr>
        <p:xfrm>
          <a:off x="3092425" y="2163410"/>
          <a:ext cx="2604869" cy="360000"/>
        </p:xfrm>
        <a:graphic>
          <a:graphicData uri="http://schemas.openxmlformats.org/drawingml/2006/table">
            <a:tbl>
              <a:tblPr firstRow="1" bandRow="1">
                <a:tableStyleId>{5940675A-B579-460E-94D1-54222C63F5DA}</a:tableStyleId>
              </a:tblPr>
              <a:tblGrid>
                <a:gridCol w="1010968">
                  <a:extLst>
                    <a:ext uri="{9D8B030D-6E8A-4147-A177-3AD203B41FA5}">
                      <a16:colId xmlns:a16="http://schemas.microsoft.com/office/drawing/2014/main" val="3639495991"/>
                    </a:ext>
                  </a:extLst>
                </a:gridCol>
                <a:gridCol w="1593901">
                  <a:extLst>
                    <a:ext uri="{9D8B030D-6E8A-4147-A177-3AD203B41FA5}">
                      <a16:colId xmlns:a16="http://schemas.microsoft.com/office/drawing/2014/main" val="1816660118"/>
                    </a:ext>
                  </a:extLst>
                </a:gridCol>
              </a:tblGrid>
              <a:tr h="360000">
                <a:tc>
                  <a:txBody>
                    <a:bodyPr/>
                    <a:lstStyle/>
                    <a:p>
                      <a:pPr algn="ctr"/>
                      <a:r>
                        <a:rPr kumimoji="1" lang="ja-JP" altLang="en-US" sz="1200" dirty="0"/>
                        <a:t>保険者番号</a:t>
                      </a:r>
                    </a:p>
                  </a:txBody>
                  <a:tcPr anchor="ctr">
                    <a:solidFill>
                      <a:schemeClr val="accent6">
                        <a:lumMod val="20000"/>
                        <a:lumOff val="80000"/>
                      </a:schemeClr>
                    </a:solidFill>
                  </a:tcPr>
                </a:tc>
                <a:tc>
                  <a:txBody>
                    <a:bodyPr/>
                    <a:lstStyle/>
                    <a:p>
                      <a:endParaRPr kumimoji="1" lang="ja-JP" altLang="en-US" sz="1200" dirty="0"/>
                    </a:p>
                  </a:txBody>
                  <a:tcPr anchor="ctr"/>
                </a:tc>
                <a:extLst>
                  <a:ext uri="{0D108BD9-81ED-4DB2-BD59-A6C34878D82A}">
                    <a16:rowId xmlns:a16="http://schemas.microsoft.com/office/drawing/2014/main" val="536126994"/>
                  </a:ext>
                </a:extLst>
              </a:tr>
            </a:tbl>
          </a:graphicData>
        </a:graphic>
      </p:graphicFrame>
      <p:graphicFrame>
        <p:nvGraphicFramePr>
          <p:cNvPr id="28" name="表 27">
            <a:extLst>
              <a:ext uri="{FF2B5EF4-FFF2-40B4-BE49-F238E27FC236}">
                <a16:creationId xmlns:a16="http://schemas.microsoft.com/office/drawing/2014/main" id="{C144FA7C-306E-D134-BDB2-23596745819B}"/>
              </a:ext>
            </a:extLst>
          </p:cNvPr>
          <p:cNvGraphicFramePr>
            <a:graphicFrameLocks noGrp="1"/>
          </p:cNvGraphicFramePr>
          <p:nvPr>
            <p:extLst>
              <p:ext uri="{D42A27DB-BD31-4B8C-83A1-F6EECF244321}">
                <p14:modId xmlns:p14="http://schemas.microsoft.com/office/powerpoint/2010/main" val="1012510402"/>
              </p:ext>
            </p:extLst>
          </p:nvPr>
        </p:nvGraphicFramePr>
        <p:xfrm>
          <a:off x="5690924" y="2168223"/>
          <a:ext cx="4102311" cy="360000"/>
        </p:xfrm>
        <a:graphic>
          <a:graphicData uri="http://schemas.openxmlformats.org/drawingml/2006/table">
            <a:tbl>
              <a:tblPr firstRow="1" bandRow="1">
                <a:tableStyleId>{5940675A-B579-460E-94D1-54222C63F5DA}</a:tableStyleId>
              </a:tblPr>
              <a:tblGrid>
                <a:gridCol w="1748907">
                  <a:extLst>
                    <a:ext uri="{9D8B030D-6E8A-4147-A177-3AD203B41FA5}">
                      <a16:colId xmlns:a16="http://schemas.microsoft.com/office/drawing/2014/main" val="4293646704"/>
                    </a:ext>
                  </a:extLst>
                </a:gridCol>
                <a:gridCol w="2353404">
                  <a:extLst>
                    <a:ext uri="{9D8B030D-6E8A-4147-A177-3AD203B41FA5}">
                      <a16:colId xmlns:a16="http://schemas.microsoft.com/office/drawing/2014/main" val="3451120911"/>
                    </a:ext>
                  </a:extLst>
                </a:gridCol>
              </a:tblGrid>
              <a:tr h="360000">
                <a:tc>
                  <a:txBody>
                    <a:bodyPr/>
                    <a:lstStyle/>
                    <a:p>
                      <a:pPr algn="ctr"/>
                      <a:r>
                        <a:rPr kumimoji="1" lang="ja-JP" altLang="en-US" sz="1200" dirty="0"/>
                        <a:t>記号・番号</a:t>
                      </a:r>
                    </a:p>
                  </a:txBody>
                  <a:tcPr anchor="ctr">
                    <a:solidFill>
                      <a:schemeClr val="accent6">
                        <a:lumMod val="20000"/>
                        <a:lumOff val="80000"/>
                      </a:schemeClr>
                    </a:solidFill>
                  </a:tcPr>
                </a:tc>
                <a:tc>
                  <a:txBody>
                    <a:bodyPr/>
                    <a:lstStyle/>
                    <a:p>
                      <a:endParaRPr kumimoji="1" lang="ja-JP" altLang="en-US" sz="1200" dirty="0"/>
                    </a:p>
                  </a:txBody>
                  <a:tcPr anchor="ctr"/>
                </a:tc>
                <a:extLst>
                  <a:ext uri="{0D108BD9-81ED-4DB2-BD59-A6C34878D82A}">
                    <a16:rowId xmlns:a16="http://schemas.microsoft.com/office/drawing/2014/main" val="2929181227"/>
                  </a:ext>
                </a:extLst>
              </a:tr>
            </a:tbl>
          </a:graphicData>
        </a:graphic>
      </p:graphicFrame>
    </p:spTree>
    <p:extLst>
      <p:ext uri="{BB962C8B-B14F-4D97-AF65-F5344CB8AC3E}">
        <p14:creationId xmlns:p14="http://schemas.microsoft.com/office/powerpoint/2010/main" val="4046064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787966859"/>
              </p:ext>
            </p:extLst>
          </p:nvPr>
        </p:nvGraphicFramePr>
        <p:xfrm>
          <a:off x="95002" y="741576"/>
          <a:ext cx="9701658" cy="5374848"/>
        </p:xfrm>
        <a:graphic>
          <a:graphicData uri="http://schemas.openxmlformats.org/drawingml/2006/table">
            <a:tbl>
              <a:tblPr firstRow="1" bandRow="1">
                <a:tableStyleId>{5940675A-B579-460E-94D1-54222C63F5DA}</a:tableStyleId>
              </a:tblPr>
              <a:tblGrid>
                <a:gridCol w="648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476916">
                  <a:extLst>
                    <a:ext uri="{9D8B030D-6E8A-4147-A177-3AD203B41FA5}">
                      <a16:colId xmlns:a16="http://schemas.microsoft.com/office/drawing/2014/main" val="3255317950"/>
                    </a:ext>
                  </a:extLst>
                </a:gridCol>
                <a:gridCol w="576000">
                  <a:extLst>
                    <a:ext uri="{9D8B030D-6E8A-4147-A177-3AD203B41FA5}">
                      <a16:colId xmlns:a16="http://schemas.microsoft.com/office/drawing/2014/main" val="3526609479"/>
                    </a:ext>
                  </a:extLst>
                </a:gridCol>
                <a:gridCol w="720000">
                  <a:extLst>
                    <a:ext uri="{9D8B030D-6E8A-4147-A177-3AD203B41FA5}">
                      <a16:colId xmlns:a16="http://schemas.microsoft.com/office/drawing/2014/main" val="1733674076"/>
                    </a:ext>
                  </a:extLst>
                </a:gridCol>
                <a:gridCol w="1440000">
                  <a:extLst>
                    <a:ext uri="{9D8B030D-6E8A-4147-A177-3AD203B41FA5}">
                      <a16:colId xmlns:a16="http://schemas.microsoft.com/office/drawing/2014/main" val="20003"/>
                    </a:ext>
                  </a:extLst>
                </a:gridCol>
                <a:gridCol w="971849">
                  <a:extLst>
                    <a:ext uri="{9D8B030D-6E8A-4147-A177-3AD203B41FA5}">
                      <a16:colId xmlns:a16="http://schemas.microsoft.com/office/drawing/2014/main" val="20004"/>
                    </a:ext>
                  </a:extLst>
                </a:gridCol>
                <a:gridCol w="1008000">
                  <a:extLst>
                    <a:ext uri="{9D8B030D-6E8A-4147-A177-3AD203B41FA5}">
                      <a16:colId xmlns:a16="http://schemas.microsoft.com/office/drawing/2014/main" val="20006"/>
                    </a:ext>
                  </a:extLst>
                </a:gridCol>
                <a:gridCol w="1008000">
                  <a:extLst>
                    <a:ext uri="{9D8B030D-6E8A-4147-A177-3AD203B41FA5}">
                      <a16:colId xmlns:a16="http://schemas.microsoft.com/office/drawing/2014/main" val="2200023986"/>
                    </a:ext>
                  </a:extLst>
                </a:gridCol>
                <a:gridCol w="1008000">
                  <a:extLst>
                    <a:ext uri="{9D8B030D-6E8A-4147-A177-3AD203B41FA5}">
                      <a16:colId xmlns:a16="http://schemas.microsoft.com/office/drawing/2014/main" val="20008"/>
                    </a:ext>
                  </a:extLst>
                </a:gridCol>
                <a:gridCol w="548893">
                  <a:extLst>
                    <a:ext uri="{9D8B030D-6E8A-4147-A177-3AD203B41FA5}">
                      <a16:colId xmlns:a16="http://schemas.microsoft.com/office/drawing/2014/main" val="20009"/>
                    </a:ext>
                  </a:extLst>
                </a:gridCol>
                <a:gridCol w="648000">
                  <a:extLst>
                    <a:ext uri="{9D8B030D-6E8A-4147-A177-3AD203B41FA5}">
                      <a16:colId xmlns:a16="http://schemas.microsoft.com/office/drawing/2014/main" val="3188917425"/>
                    </a:ext>
                  </a:extLst>
                </a:gridCol>
              </a:tblGrid>
              <a:tr h="455513">
                <a:tc gridSpan="1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26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256789">
                <a:tc>
                  <a:txBody>
                    <a:bodyPr/>
                    <a:lstStyle/>
                    <a:p>
                      <a:pPr algn="ctr"/>
                      <a:r>
                        <a:rPr kumimoji="1" lang="ja-JP" altLang="en-US" sz="1000" u="none" dirty="0">
                          <a:solidFill>
                            <a:schemeClr val="tx1"/>
                          </a:solidFill>
                        </a:rPr>
                        <a:t>入院日</a:t>
                      </a:r>
                      <a:endParaRPr kumimoji="1" lang="en-US" altLang="ja-JP" sz="1000" u="none" dirty="0">
                        <a:solidFill>
                          <a:schemeClr val="tx1"/>
                        </a:solidFill>
                      </a:endParaRPr>
                    </a:p>
                    <a:p>
                      <a:pPr algn="ctr"/>
                      <a:r>
                        <a:rPr kumimoji="1" lang="ja-JP" altLang="en-US" sz="1000" u="none" dirty="0">
                          <a:solidFill>
                            <a:schemeClr val="tx1"/>
                          </a:solidFill>
                        </a:rPr>
                        <a:t>・</a:t>
                      </a:r>
                      <a:endParaRPr kumimoji="1" lang="en-US" altLang="ja-JP" sz="1000" u="none" dirty="0">
                        <a:solidFill>
                          <a:schemeClr val="tx1"/>
                        </a:solidFill>
                      </a:endParaRPr>
                    </a:p>
                    <a:p>
                      <a:pPr algn="ctr"/>
                      <a:r>
                        <a:rPr kumimoji="1" lang="ja-JP" altLang="en-US" sz="1000" u="none" dirty="0">
                          <a:solidFill>
                            <a:schemeClr val="tx1"/>
                          </a:solidFill>
                        </a:rPr>
                        <a:t>通院日</a:t>
                      </a:r>
                      <a:endParaRPr kumimoji="1" lang="en-US" altLang="ja-JP" sz="1000" u="none" dirty="0">
                        <a:solidFill>
                          <a:schemeClr val="tx1"/>
                        </a:solidFill>
                      </a:endParaRPr>
                    </a:p>
                    <a:p>
                      <a:pPr algn="ctr"/>
                      <a:r>
                        <a:rPr kumimoji="1" lang="ja-JP" altLang="en-US" sz="1000" u="none" dirty="0">
                          <a:solidFill>
                            <a:schemeClr val="tx1"/>
                          </a:solidFill>
                        </a:rPr>
                        <a:t>・</a:t>
                      </a:r>
                      <a:endParaRPr kumimoji="1" lang="en-US" altLang="ja-JP" sz="1000" u="none"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rPr>
                        <a:t>調剤日</a:t>
                      </a:r>
                    </a:p>
                    <a:p>
                      <a:pPr algn="ctr"/>
                      <a:endParaRPr kumimoji="1" lang="ja-JP" altLang="en-US" sz="900" u="none"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退院日</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入院</a:t>
                      </a:r>
                      <a:endParaRPr kumimoji="1" lang="en-US" altLang="ja-JP" sz="1000" u="none" dirty="0">
                        <a:solidFill>
                          <a:schemeClr val="tx1"/>
                        </a:solidFill>
                      </a:endParaRPr>
                    </a:p>
                    <a:p>
                      <a:pPr algn="ctr"/>
                      <a:r>
                        <a:rPr kumimoji="1" lang="ja-JP" altLang="en-US" sz="1000" u="none" dirty="0">
                          <a:solidFill>
                            <a:schemeClr val="tx1"/>
                          </a:solidFill>
                        </a:rPr>
                        <a:t>の</a:t>
                      </a:r>
                      <a:endParaRPr kumimoji="1" lang="en-US" altLang="ja-JP" sz="1000" u="none" dirty="0">
                        <a:solidFill>
                          <a:schemeClr val="tx1"/>
                        </a:solidFill>
                      </a:endParaRPr>
                    </a:p>
                    <a:p>
                      <a:pPr algn="ctr"/>
                      <a:r>
                        <a:rPr kumimoji="1" lang="ja-JP" altLang="en-US" sz="1000" u="none" dirty="0">
                          <a:solidFill>
                            <a:schemeClr val="tx1"/>
                          </a:solidFill>
                        </a:rPr>
                        <a:t>場合</a:t>
                      </a:r>
                      <a:endParaRPr kumimoji="1" lang="en-US" altLang="ja-JP" sz="1000" u="none" dirty="0">
                        <a:solidFill>
                          <a:schemeClr val="tx1"/>
                        </a:solidFill>
                      </a:endParaRPr>
                    </a:p>
                    <a:p>
                      <a:pPr algn="ctr"/>
                      <a:r>
                        <a:rPr kumimoji="1" lang="ja-JP" altLang="en-US" sz="1000" u="none" dirty="0">
                          <a:solidFill>
                            <a:schemeClr val="tx1"/>
                          </a:solidFill>
                        </a:rPr>
                        <a:t>〇印</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所得</a:t>
                      </a:r>
                      <a:endParaRPr kumimoji="1" lang="en-US" altLang="ja-JP" sz="1000" u="none" dirty="0">
                        <a:solidFill>
                          <a:schemeClr val="tx1"/>
                        </a:solidFill>
                      </a:endParaRPr>
                    </a:p>
                    <a:p>
                      <a:pPr algn="ctr"/>
                      <a:r>
                        <a:rPr kumimoji="1" lang="ja-JP" altLang="en-US" sz="1000" u="none" dirty="0">
                          <a:solidFill>
                            <a:schemeClr val="tx1"/>
                          </a:solidFill>
                        </a:rPr>
                        <a:t>区分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自己負担割合</a:t>
                      </a:r>
                      <a:endParaRPr kumimoji="1" lang="en-US" altLang="ja-JP" sz="1000" u="none"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u="none"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rPr>
                        <a:t>（３割又は２割又は１割）</a:t>
                      </a:r>
                    </a:p>
                    <a:p>
                      <a:pPr algn="ctr"/>
                      <a:endParaRPr kumimoji="1" lang="ja-JP" altLang="en-US" sz="1000" u="none"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医療機関名</a:t>
                      </a:r>
                      <a:endParaRPr kumimoji="1" lang="en-US" altLang="ja-JP" sz="1000" u="none" dirty="0">
                        <a:solidFill>
                          <a:schemeClr val="tx1"/>
                        </a:solidFill>
                      </a:endParaRPr>
                    </a:p>
                    <a:p>
                      <a:pPr algn="ctr"/>
                      <a:r>
                        <a:rPr kumimoji="1" lang="ja-JP" altLang="en-US" sz="1000" u="none" dirty="0">
                          <a:solidFill>
                            <a:schemeClr val="tx1"/>
                          </a:solidFill>
                        </a:rPr>
                        <a:t>・</a:t>
                      </a:r>
                      <a:endParaRPr kumimoji="1" lang="en-US" altLang="ja-JP" sz="1000" u="none" dirty="0">
                        <a:solidFill>
                          <a:schemeClr val="tx1"/>
                        </a:solidFill>
                      </a:endParaRPr>
                    </a:p>
                    <a:p>
                      <a:pPr algn="ctr"/>
                      <a:r>
                        <a:rPr kumimoji="1" lang="ja-JP" altLang="en-US" sz="1000" u="none" dirty="0">
                          <a:solidFill>
                            <a:schemeClr val="tx1"/>
                          </a:solidFill>
                        </a:rPr>
                        <a:t>保険薬局名</a:t>
                      </a:r>
                      <a:endParaRPr kumimoji="1" lang="ja-JP" altLang="en-US" sz="900" u="none"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県実施要綱の別添３又は</a:t>
                      </a:r>
                      <a:endParaRPr kumimoji="1" lang="en-US" altLang="ja-JP" sz="1000" u="none" dirty="0">
                        <a:solidFill>
                          <a:schemeClr val="tx1"/>
                        </a:solidFill>
                      </a:endParaRPr>
                    </a:p>
                    <a:p>
                      <a:pPr algn="ctr"/>
                      <a:r>
                        <a:rPr kumimoji="1" lang="en-US" altLang="ja-JP" sz="1000" u="none" dirty="0">
                          <a:solidFill>
                            <a:schemeClr val="tx1"/>
                          </a:solidFill>
                        </a:rPr>
                        <a:t>   </a:t>
                      </a:r>
                      <a:r>
                        <a:rPr kumimoji="1" lang="ja-JP" altLang="en-US" sz="1000" u="none" dirty="0">
                          <a:solidFill>
                            <a:schemeClr val="tx1"/>
                          </a:solidFill>
                        </a:rPr>
                        <a:t>別添４に</a:t>
                      </a:r>
                      <a:endParaRPr kumimoji="1" lang="en-US" altLang="ja-JP" sz="1000" u="none" dirty="0">
                        <a:solidFill>
                          <a:schemeClr val="tx1"/>
                        </a:solidFill>
                      </a:endParaRPr>
                    </a:p>
                    <a:p>
                      <a:pPr algn="ctr"/>
                      <a:r>
                        <a:rPr kumimoji="1" lang="ja-JP" altLang="en-US" sz="1000" u="none" dirty="0">
                          <a:solidFill>
                            <a:schemeClr val="tx1"/>
                          </a:solidFill>
                        </a:rPr>
                        <a:t>係る治療の場合○印</a:t>
                      </a:r>
                      <a:endParaRPr kumimoji="1" lang="en-US" altLang="ja-JP" sz="1000" u="none" dirty="0">
                        <a:solidFill>
                          <a:schemeClr val="tx1"/>
                        </a:solidFill>
                      </a:endParaRPr>
                    </a:p>
                    <a:p>
                      <a:pPr algn="ctr"/>
                      <a:r>
                        <a:rPr kumimoji="1" lang="ja-JP" altLang="en-US" sz="800" b="0" u="none" dirty="0">
                          <a:solidFill>
                            <a:schemeClr val="tx1"/>
                          </a:solidFill>
                        </a:rPr>
                        <a:t>（○が無ければ対象外）</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➊</a:t>
                      </a:r>
                      <a:endParaRPr kumimoji="1" lang="en-US" altLang="ja-JP" sz="1000" u="none" dirty="0">
                        <a:solidFill>
                          <a:schemeClr val="tx1"/>
                        </a:solidFill>
                      </a:endParaRPr>
                    </a:p>
                    <a:p>
                      <a:pPr algn="ctr"/>
                      <a:r>
                        <a:rPr kumimoji="1" lang="ja-JP" altLang="en-US" sz="1000" u="none" dirty="0">
                          <a:solidFill>
                            <a:schemeClr val="tx1"/>
                          </a:solidFill>
                        </a:rPr>
                        <a:t>関係医療の</a:t>
                      </a:r>
                      <a:endParaRPr kumimoji="1" lang="en-US" altLang="ja-JP" sz="1000" u="none" dirty="0">
                        <a:solidFill>
                          <a:schemeClr val="tx1"/>
                        </a:solidFill>
                      </a:endParaRPr>
                    </a:p>
                    <a:p>
                      <a:pPr algn="ctr"/>
                      <a:r>
                        <a:rPr kumimoji="1" lang="ja-JP" altLang="en-US" sz="1000" u="none" dirty="0">
                          <a:solidFill>
                            <a:schemeClr val="tx1"/>
                          </a:solidFill>
                        </a:rPr>
                        <a:t>医療費総額</a:t>
                      </a:r>
                      <a:endParaRPr kumimoji="1" lang="en-US" altLang="ja-JP" sz="1000" u="none" dirty="0">
                        <a:solidFill>
                          <a:schemeClr val="tx1"/>
                        </a:solidFill>
                      </a:endParaRPr>
                    </a:p>
                    <a:p>
                      <a:pPr algn="ctr"/>
                      <a:r>
                        <a:rPr kumimoji="1" lang="ja-JP" altLang="en-US" sz="1000" u="none" dirty="0">
                          <a:solidFill>
                            <a:schemeClr val="tx1"/>
                          </a:solidFill>
                        </a:rPr>
                        <a:t>（１０割）</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❷</a:t>
                      </a:r>
                      <a:endParaRPr kumimoji="1" lang="en-US" altLang="ja-JP" sz="1000" u="none" dirty="0">
                        <a:solidFill>
                          <a:schemeClr val="tx1"/>
                        </a:solidFill>
                      </a:endParaRPr>
                    </a:p>
                    <a:p>
                      <a:pPr algn="ctr"/>
                      <a:r>
                        <a:rPr kumimoji="1" lang="ja-JP" altLang="en-US" sz="1000" u="none" dirty="0">
                          <a:solidFill>
                            <a:schemeClr val="tx1"/>
                          </a:solidFill>
                        </a:rPr>
                        <a:t>関係医療の</a:t>
                      </a:r>
                      <a:endParaRPr kumimoji="1" lang="en-US" altLang="ja-JP" sz="1000" u="none" dirty="0">
                        <a:solidFill>
                          <a:schemeClr val="tx1"/>
                        </a:solidFill>
                      </a:endParaRPr>
                    </a:p>
                    <a:p>
                      <a:pPr algn="ctr"/>
                      <a:r>
                        <a:rPr kumimoji="1" lang="ja-JP" altLang="en-US" sz="1000" u="none" dirty="0">
                          <a:solidFill>
                            <a:schemeClr val="tx1"/>
                          </a:solidFill>
                        </a:rPr>
                        <a:t>窓口支払額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➌</a:t>
                      </a:r>
                      <a:endParaRPr kumimoji="1" lang="en-US" altLang="ja-JP" sz="1000" u="none" dirty="0">
                        <a:solidFill>
                          <a:schemeClr val="tx1"/>
                        </a:solidFill>
                      </a:endParaRPr>
                    </a:p>
                    <a:p>
                      <a:pPr algn="ctr"/>
                      <a:r>
                        <a:rPr kumimoji="1" lang="ja-JP" altLang="en-US" sz="1000" u="none" dirty="0">
                          <a:solidFill>
                            <a:schemeClr val="tx1"/>
                          </a:solidFill>
                        </a:rPr>
                        <a:t>窓口支払額</a:t>
                      </a:r>
                      <a:endParaRPr kumimoji="1" lang="en-US" altLang="ja-JP" sz="1000" u="none" dirty="0">
                        <a:solidFill>
                          <a:schemeClr val="tx1"/>
                        </a:solidFill>
                      </a:endParaRPr>
                    </a:p>
                    <a:p>
                      <a:pPr algn="ctr"/>
                      <a:r>
                        <a:rPr kumimoji="1" lang="ja-JP" altLang="en-US" sz="1000" u="none" dirty="0">
                          <a:solidFill>
                            <a:schemeClr val="tx1"/>
                          </a:solidFill>
                        </a:rPr>
                        <a:t>の月間累計</a:t>
                      </a:r>
                      <a:endParaRPr kumimoji="1" lang="en-US" altLang="ja-JP" sz="1000" u="none" dirty="0">
                        <a:solidFill>
                          <a:schemeClr val="tx1"/>
                        </a:solidFill>
                      </a:endParaRPr>
                    </a:p>
                    <a:p>
                      <a:pPr algn="ctr"/>
                      <a:endParaRPr kumimoji="1" lang="en-US" altLang="ja-JP" sz="1000" u="none"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t>➍</a:t>
                      </a:r>
                      <a:endParaRPr kumimoji="1" lang="en-US" altLang="ja-JP" sz="1000" dirty="0"/>
                    </a:p>
                    <a:p>
                      <a:pPr algn="ctr"/>
                      <a:r>
                        <a:rPr kumimoji="1" lang="en-US" altLang="ja-JP" sz="1000" dirty="0"/>
                        <a:t>※</a:t>
                      </a:r>
                      <a:r>
                        <a:rPr kumimoji="1" lang="ja-JP" altLang="en-US" sz="1000" dirty="0"/>
                        <a:t>１</a:t>
                      </a:r>
                      <a:endParaRPr kumimoji="1" lang="en-US" altLang="ja-JP" sz="10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t>記載者氏名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
        <p:nvSpPr>
          <p:cNvPr id="6" name="テキスト ボックス 5"/>
          <p:cNvSpPr txBox="1"/>
          <p:nvPr/>
        </p:nvSpPr>
        <p:spPr>
          <a:xfrm>
            <a:off x="95002" y="6071771"/>
            <a:ext cx="9651201" cy="815608"/>
          </a:xfrm>
          <a:prstGeom prst="rect">
            <a:avLst/>
          </a:prstGeom>
          <a:noFill/>
        </p:spPr>
        <p:txBody>
          <a:bodyPr wrap="square" rtlCol="0">
            <a:spAutoFit/>
          </a:bodyPr>
          <a:lstStyle/>
          <a:p>
            <a:pPr>
              <a:spcAft>
                <a:spcPts val="300"/>
              </a:spcAft>
            </a:pPr>
            <a:r>
              <a:rPr kumimoji="1" lang="en-US" altLang="ja-JP" sz="1050" dirty="0"/>
              <a:t>※</a:t>
            </a:r>
            <a:r>
              <a:rPr kumimoji="1" lang="ja-JP" altLang="en-US" sz="1050" dirty="0"/>
              <a:t>１</a:t>
            </a:r>
            <a:r>
              <a:rPr lang="ja-JP" altLang="en-US" sz="1050" dirty="0"/>
              <a:t>：</a:t>
            </a:r>
            <a:r>
              <a:rPr kumimoji="1" lang="ja-JP" altLang="en-US" sz="1050" dirty="0"/>
              <a:t>➌の１月間の累計額がＡ欄①又は②の</a:t>
            </a:r>
            <a:r>
              <a:rPr lang="ja-JP" altLang="en-US" sz="1050" dirty="0"/>
              <a:t>限度額を</a:t>
            </a:r>
            <a:r>
              <a:rPr kumimoji="1" lang="ja-JP" altLang="en-US" sz="1050" dirty="0"/>
              <a:t>超えた場合〇（Ｂ欄には「○入」又は「△入」と記載）</a:t>
            </a:r>
            <a:endParaRPr kumimoji="1" lang="en-US" altLang="ja-JP" sz="1050" dirty="0"/>
          </a:p>
          <a:p>
            <a:pPr>
              <a:spcAft>
                <a:spcPts val="300"/>
              </a:spcAft>
            </a:pPr>
            <a:r>
              <a:rPr lang="ja-JP" altLang="en-US" sz="1050" dirty="0"/>
              <a:t>　　　 ➌の１月間の累計額がＡ欄③の限度額を超えた場合〇（Ｂ欄には「△外」又は「▲外」と記載）</a:t>
            </a:r>
            <a:endParaRPr lang="en-US" altLang="ja-JP" sz="1050" dirty="0"/>
          </a:p>
          <a:p>
            <a:r>
              <a:rPr lang="ja-JP" altLang="en-US" sz="1050" dirty="0"/>
              <a:t>　　　 同じ月に入院と外来の記載があり、➌の１月間の合計額がＡ欄①又は②の限度額を超えた場合Ｂ欄には「○入＋△外」、「○入＋▲外」、「○入＋外」、「△入＋△外」、　　</a:t>
            </a:r>
            <a:endParaRPr lang="en-US" altLang="ja-JP" sz="1050" dirty="0"/>
          </a:p>
          <a:p>
            <a:r>
              <a:rPr lang="ja-JP" altLang="en-US" sz="1050" dirty="0"/>
              <a:t>　　　「△入＋外」、 「入＋△外」、「入＋▲外」のいずれかを記載、入院と外来を合算して超える場合は「△合算」を記載。</a:t>
            </a:r>
            <a:endParaRPr lang="en-US" altLang="ja-JP" sz="1050" dirty="0"/>
          </a:p>
        </p:txBody>
      </p:sp>
      <p:sp>
        <p:nvSpPr>
          <p:cNvPr id="7" name="テキスト ボックス 6"/>
          <p:cNvSpPr txBox="1"/>
          <p:nvPr/>
        </p:nvSpPr>
        <p:spPr>
          <a:xfrm>
            <a:off x="145460" y="53230"/>
            <a:ext cx="4333238" cy="307777"/>
          </a:xfrm>
          <a:prstGeom prst="rect">
            <a:avLst/>
          </a:prstGeom>
          <a:noFill/>
        </p:spPr>
        <p:txBody>
          <a:bodyPr wrap="none" rtlCol="0">
            <a:spAutoFit/>
          </a:bodyPr>
          <a:lstStyle/>
          <a:p>
            <a:r>
              <a:rPr kumimoji="1" lang="ja-JP" altLang="en-US" sz="1400" dirty="0"/>
              <a:t>医療実績記載欄　</a:t>
            </a:r>
            <a:r>
              <a:rPr kumimoji="1" lang="ja-JP" altLang="en-US" sz="1100" dirty="0"/>
              <a:t>（◇は医療機関記載欄、◆は保険薬局記載欄）</a:t>
            </a:r>
          </a:p>
        </p:txBody>
      </p:sp>
      <p:sp>
        <p:nvSpPr>
          <p:cNvPr id="2" name="テキスト ボックス 1">
            <a:extLst>
              <a:ext uri="{FF2B5EF4-FFF2-40B4-BE49-F238E27FC236}">
                <a16:creationId xmlns:a16="http://schemas.microsoft.com/office/drawing/2014/main" id="{44C3D3C9-DF94-AB4D-B86E-59B3409A7900}"/>
              </a:ext>
            </a:extLst>
          </p:cNvPr>
          <p:cNvSpPr txBox="1"/>
          <p:nvPr/>
        </p:nvSpPr>
        <p:spPr>
          <a:xfrm>
            <a:off x="145460" y="361007"/>
            <a:ext cx="9600743" cy="261610"/>
          </a:xfrm>
          <a:prstGeom prst="rect">
            <a:avLst/>
          </a:prstGeom>
          <a:noFill/>
        </p:spPr>
        <p:txBody>
          <a:bodyPr wrap="square" rtlCol="0">
            <a:spAutoFit/>
          </a:bodyPr>
          <a:lstStyle/>
          <a:p>
            <a:r>
              <a:rPr lang="en-US" altLang="ja-JP" sz="1100" dirty="0"/>
              <a:t>※</a:t>
            </a:r>
            <a:r>
              <a:rPr kumimoji="1" lang="ja-JP" altLang="en-US" sz="1100" dirty="0"/>
              <a:t>医療実績記載欄には、肝がん・重度肝硬変治療研究促進事業の対象医療費分のみを記載してください。</a:t>
            </a:r>
            <a:endParaRPr kumimoji="1" lang="ja-JP" altLang="en-US" sz="1000" dirty="0"/>
          </a:p>
        </p:txBody>
      </p:sp>
      <p:sp>
        <p:nvSpPr>
          <p:cNvPr id="8" name="テキスト ボックス 7">
            <a:extLst>
              <a:ext uri="{FF2B5EF4-FFF2-40B4-BE49-F238E27FC236}">
                <a16:creationId xmlns:a16="http://schemas.microsoft.com/office/drawing/2014/main" id="{850FFF00-CCAC-9403-6055-B89269CDFCA3}"/>
              </a:ext>
            </a:extLst>
          </p:cNvPr>
          <p:cNvSpPr txBox="1"/>
          <p:nvPr/>
        </p:nvSpPr>
        <p:spPr>
          <a:xfrm>
            <a:off x="152628" y="597915"/>
            <a:ext cx="9600743" cy="484107"/>
          </a:xfrm>
          <a:prstGeom prst="rect">
            <a:avLst/>
          </a:prstGeom>
          <a:solidFill>
            <a:schemeClr val="bg2"/>
          </a:solidFill>
          <a:ln w="6350">
            <a:solidFill>
              <a:schemeClr val="tx1"/>
            </a:solidFill>
            <a:prstDash val="lgDash"/>
          </a:ln>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900" dirty="0"/>
              <a:t>入院対象医療は県実施要綱別添</a:t>
            </a:r>
            <a:r>
              <a:rPr lang="ja-JP" altLang="en-US" sz="900" dirty="0"/>
              <a:t>３</a:t>
            </a:r>
            <a:r>
              <a:rPr kumimoji="1" lang="ja-JP" altLang="en-US" sz="900" dirty="0"/>
              <a:t>の医療行為</a:t>
            </a:r>
            <a:r>
              <a:rPr lang="ja-JP" altLang="en-US" sz="900" dirty="0"/>
              <a:t>で</a:t>
            </a:r>
            <a:r>
              <a:rPr kumimoji="1" lang="ja-JP" altLang="en-US" sz="900" dirty="0"/>
              <a:t>、原則として</a:t>
            </a:r>
            <a:r>
              <a:rPr kumimoji="1" lang="en-US" altLang="ja-JP" sz="900" dirty="0"/>
              <a:t>【</a:t>
            </a:r>
            <a:r>
              <a:rPr kumimoji="1" lang="ja-JP" altLang="en-US" sz="900" dirty="0"/>
              <a:t>現物給付</a:t>
            </a:r>
            <a:r>
              <a:rPr kumimoji="1" lang="en-US" altLang="ja-JP" sz="900" dirty="0"/>
              <a:t>】</a:t>
            </a:r>
            <a:r>
              <a:rPr lang="ja-JP" altLang="en-US" sz="900" dirty="0"/>
              <a:t>となります</a:t>
            </a:r>
            <a:r>
              <a:rPr kumimoji="1" lang="ja-JP" altLang="en-US" sz="900" dirty="0"/>
              <a:t>。一方、外来・保険薬局の対象医療は県実施要綱別添４の医療行為</a:t>
            </a:r>
            <a:r>
              <a:rPr lang="ja-JP" altLang="en-US" sz="900" dirty="0"/>
              <a:t>で</a:t>
            </a:r>
            <a:r>
              <a:rPr kumimoji="1" lang="ja-JP" altLang="en-US" sz="900" dirty="0"/>
              <a:t>、</a:t>
            </a:r>
            <a:r>
              <a:rPr kumimoji="1" lang="en-US" altLang="ja-JP" sz="900" dirty="0"/>
              <a:t>【</a:t>
            </a:r>
            <a:r>
              <a:rPr kumimoji="1" lang="ja-JP" altLang="en-US" sz="900" dirty="0"/>
              <a:t>償還払い</a:t>
            </a:r>
            <a:r>
              <a:rPr kumimoji="1" lang="en-US" altLang="ja-JP" sz="900" dirty="0"/>
              <a:t>】</a:t>
            </a:r>
            <a:r>
              <a:rPr kumimoji="1" lang="ja-JP" altLang="en-US" sz="900" dirty="0"/>
              <a:t>となります。</a:t>
            </a:r>
            <a:endParaRPr kumimoji="1" lang="en-US" altLang="ja-JP" sz="900" dirty="0"/>
          </a:p>
          <a:p>
            <a:pPr>
              <a:lnSpc>
                <a:spcPct val="150000"/>
              </a:lnSpc>
              <a:defRPr/>
            </a:pPr>
            <a:r>
              <a:rPr kumimoji="1" lang="ja-JP" altLang="en-US" sz="900" dirty="0"/>
              <a:t>なお、対象医療費が高額療養費の限度額を超えた場合は助成対象となりますが</a:t>
            </a:r>
            <a:r>
              <a:rPr lang="ja-JP" altLang="en-US" sz="900" dirty="0"/>
              <a:t>、</a:t>
            </a:r>
            <a:r>
              <a:rPr kumimoji="1" lang="ja-JP" altLang="en-US" sz="900" dirty="0"/>
              <a:t>高額療養費の限度額を超えない場合は助成対象外となります。</a:t>
            </a:r>
          </a:p>
        </p:txBody>
      </p:sp>
    </p:spTree>
    <p:extLst>
      <p:ext uri="{BB962C8B-B14F-4D97-AF65-F5344CB8AC3E}">
        <p14:creationId xmlns:p14="http://schemas.microsoft.com/office/powerpoint/2010/main" val="3201050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2175244812"/>
              </p:ext>
            </p:extLst>
          </p:nvPr>
        </p:nvGraphicFramePr>
        <p:xfrm>
          <a:off x="95002" y="741576"/>
          <a:ext cx="9701658" cy="5374848"/>
        </p:xfrm>
        <a:graphic>
          <a:graphicData uri="http://schemas.openxmlformats.org/drawingml/2006/table">
            <a:tbl>
              <a:tblPr firstRow="1" bandRow="1">
                <a:tableStyleId>{5940675A-B579-460E-94D1-54222C63F5DA}</a:tableStyleId>
              </a:tblPr>
              <a:tblGrid>
                <a:gridCol w="648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476916">
                  <a:extLst>
                    <a:ext uri="{9D8B030D-6E8A-4147-A177-3AD203B41FA5}">
                      <a16:colId xmlns:a16="http://schemas.microsoft.com/office/drawing/2014/main" val="3255317950"/>
                    </a:ext>
                  </a:extLst>
                </a:gridCol>
                <a:gridCol w="576000">
                  <a:extLst>
                    <a:ext uri="{9D8B030D-6E8A-4147-A177-3AD203B41FA5}">
                      <a16:colId xmlns:a16="http://schemas.microsoft.com/office/drawing/2014/main" val="3526609479"/>
                    </a:ext>
                  </a:extLst>
                </a:gridCol>
                <a:gridCol w="720000">
                  <a:extLst>
                    <a:ext uri="{9D8B030D-6E8A-4147-A177-3AD203B41FA5}">
                      <a16:colId xmlns:a16="http://schemas.microsoft.com/office/drawing/2014/main" val="1733674076"/>
                    </a:ext>
                  </a:extLst>
                </a:gridCol>
                <a:gridCol w="1440000">
                  <a:extLst>
                    <a:ext uri="{9D8B030D-6E8A-4147-A177-3AD203B41FA5}">
                      <a16:colId xmlns:a16="http://schemas.microsoft.com/office/drawing/2014/main" val="20003"/>
                    </a:ext>
                  </a:extLst>
                </a:gridCol>
                <a:gridCol w="971849">
                  <a:extLst>
                    <a:ext uri="{9D8B030D-6E8A-4147-A177-3AD203B41FA5}">
                      <a16:colId xmlns:a16="http://schemas.microsoft.com/office/drawing/2014/main" val="20004"/>
                    </a:ext>
                  </a:extLst>
                </a:gridCol>
                <a:gridCol w="1008000">
                  <a:extLst>
                    <a:ext uri="{9D8B030D-6E8A-4147-A177-3AD203B41FA5}">
                      <a16:colId xmlns:a16="http://schemas.microsoft.com/office/drawing/2014/main" val="20006"/>
                    </a:ext>
                  </a:extLst>
                </a:gridCol>
                <a:gridCol w="1008000">
                  <a:extLst>
                    <a:ext uri="{9D8B030D-6E8A-4147-A177-3AD203B41FA5}">
                      <a16:colId xmlns:a16="http://schemas.microsoft.com/office/drawing/2014/main" val="2200023986"/>
                    </a:ext>
                  </a:extLst>
                </a:gridCol>
                <a:gridCol w="1008000">
                  <a:extLst>
                    <a:ext uri="{9D8B030D-6E8A-4147-A177-3AD203B41FA5}">
                      <a16:colId xmlns:a16="http://schemas.microsoft.com/office/drawing/2014/main" val="20008"/>
                    </a:ext>
                  </a:extLst>
                </a:gridCol>
                <a:gridCol w="548893">
                  <a:extLst>
                    <a:ext uri="{9D8B030D-6E8A-4147-A177-3AD203B41FA5}">
                      <a16:colId xmlns:a16="http://schemas.microsoft.com/office/drawing/2014/main" val="20009"/>
                    </a:ext>
                  </a:extLst>
                </a:gridCol>
                <a:gridCol w="648000">
                  <a:extLst>
                    <a:ext uri="{9D8B030D-6E8A-4147-A177-3AD203B41FA5}">
                      <a16:colId xmlns:a16="http://schemas.microsoft.com/office/drawing/2014/main" val="3188917425"/>
                    </a:ext>
                  </a:extLst>
                </a:gridCol>
              </a:tblGrid>
              <a:tr h="455513">
                <a:tc gridSpan="1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26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256789">
                <a:tc>
                  <a:txBody>
                    <a:bodyPr/>
                    <a:lstStyle/>
                    <a:p>
                      <a:pPr algn="ctr"/>
                      <a:r>
                        <a:rPr kumimoji="1" lang="ja-JP" altLang="en-US" sz="1000" dirty="0"/>
                        <a:t>入院日</a:t>
                      </a:r>
                      <a:endParaRPr kumimoji="1" lang="en-US" altLang="ja-JP" sz="1000" dirty="0"/>
                    </a:p>
                    <a:p>
                      <a:pPr algn="ctr"/>
                      <a:r>
                        <a:rPr kumimoji="1" lang="ja-JP" altLang="en-US" sz="1000" dirty="0"/>
                        <a:t>・</a:t>
                      </a:r>
                      <a:endParaRPr kumimoji="1" lang="en-US" altLang="ja-JP" sz="1000" dirty="0"/>
                    </a:p>
                    <a:p>
                      <a:pPr algn="ctr"/>
                      <a:r>
                        <a:rPr kumimoji="1" lang="ja-JP" altLang="en-US" sz="1000" dirty="0"/>
                        <a:t>通院日</a:t>
                      </a:r>
                      <a:endParaRPr kumimoji="1" lang="en-US" altLang="ja-JP" sz="1000" dirty="0"/>
                    </a:p>
                    <a:p>
                      <a:pPr algn="ctr"/>
                      <a:r>
                        <a:rPr kumimoji="1" lang="ja-JP" altLang="en-US" sz="1000" dirty="0"/>
                        <a:t>・</a:t>
                      </a:r>
                      <a:endParaRPr kumimoji="1" lang="en-US" altLang="ja-JP" sz="100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t>調剤日</a:t>
                      </a:r>
                    </a:p>
                    <a:p>
                      <a:pPr algn="ctr"/>
                      <a:endParaRPr kumimoji="1" lang="ja-JP" altLang="en-US" sz="9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t>退院日</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t>入院</a:t>
                      </a:r>
                      <a:endParaRPr kumimoji="1" lang="en-US" altLang="ja-JP" sz="1000" dirty="0"/>
                    </a:p>
                    <a:p>
                      <a:pPr algn="ctr"/>
                      <a:r>
                        <a:rPr kumimoji="1" lang="ja-JP" altLang="en-US" sz="1000" dirty="0"/>
                        <a:t>の</a:t>
                      </a:r>
                      <a:endParaRPr kumimoji="1" lang="en-US" altLang="ja-JP" sz="1000" dirty="0"/>
                    </a:p>
                    <a:p>
                      <a:pPr algn="ctr"/>
                      <a:r>
                        <a:rPr kumimoji="1" lang="ja-JP" altLang="en-US" sz="1000" dirty="0"/>
                        <a:t>場合</a:t>
                      </a:r>
                      <a:endParaRPr kumimoji="1" lang="en-US" altLang="ja-JP" sz="1000" dirty="0"/>
                    </a:p>
                    <a:p>
                      <a:pPr algn="ctr"/>
                      <a:r>
                        <a:rPr kumimoji="1" lang="ja-JP" altLang="en-US" sz="1000" dirty="0"/>
                        <a:t>〇印</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所得</a:t>
                      </a:r>
                      <a:endParaRPr kumimoji="1" lang="en-US" altLang="ja-JP" sz="1000" u="none" dirty="0">
                        <a:solidFill>
                          <a:schemeClr val="tx1"/>
                        </a:solidFill>
                      </a:endParaRPr>
                    </a:p>
                    <a:p>
                      <a:pPr algn="ctr"/>
                      <a:r>
                        <a:rPr kumimoji="1" lang="ja-JP" altLang="en-US" sz="1000" u="none" dirty="0">
                          <a:solidFill>
                            <a:schemeClr val="tx1"/>
                          </a:solidFill>
                        </a:rPr>
                        <a:t>区分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自己負担割合</a:t>
                      </a:r>
                      <a:endParaRPr kumimoji="1" lang="en-US" altLang="ja-JP" sz="1000" u="none"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u="none"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rPr>
                        <a:t>（３割又は２割又は１割）</a:t>
                      </a:r>
                    </a:p>
                    <a:p>
                      <a:pPr algn="ctr"/>
                      <a:endParaRPr kumimoji="1" lang="ja-JP" altLang="en-US" sz="1000" u="none"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医療機関名</a:t>
                      </a:r>
                      <a:endParaRPr kumimoji="1" lang="en-US" altLang="ja-JP" sz="1000" u="none" dirty="0">
                        <a:solidFill>
                          <a:schemeClr val="tx1"/>
                        </a:solidFill>
                      </a:endParaRPr>
                    </a:p>
                    <a:p>
                      <a:pPr algn="ctr"/>
                      <a:r>
                        <a:rPr kumimoji="1" lang="ja-JP" altLang="en-US" sz="1000" u="none" dirty="0">
                          <a:solidFill>
                            <a:schemeClr val="tx1"/>
                          </a:solidFill>
                        </a:rPr>
                        <a:t>・</a:t>
                      </a:r>
                      <a:endParaRPr kumimoji="1" lang="en-US" altLang="ja-JP" sz="1000" u="none" dirty="0">
                        <a:solidFill>
                          <a:schemeClr val="tx1"/>
                        </a:solidFill>
                      </a:endParaRPr>
                    </a:p>
                    <a:p>
                      <a:pPr algn="ctr"/>
                      <a:r>
                        <a:rPr kumimoji="1" lang="ja-JP" altLang="en-US" sz="1000" u="none" dirty="0">
                          <a:solidFill>
                            <a:schemeClr val="tx1"/>
                          </a:solidFill>
                        </a:rPr>
                        <a:t>保険薬局名</a:t>
                      </a:r>
                      <a:endParaRPr kumimoji="1" lang="ja-JP" altLang="en-US" sz="900" u="none"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県実施要綱の別添３又は</a:t>
                      </a:r>
                      <a:endParaRPr kumimoji="1" lang="en-US" altLang="ja-JP" sz="1000" u="none" dirty="0">
                        <a:solidFill>
                          <a:schemeClr val="tx1"/>
                        </a:solidFill>
                      </a:endParaRPr>
                    </a:p>
                    <a:p>
                      <a:pPr algn="ctr"/>
                      <a:r>
                        <a:rPr kumimoji="1" lang="en-US" altLang="ja-JP" sz="1000" u="none" dirty="0">
                          <a:solidFill>
                            <a:schemeClr val="tx1"/>
                          </a:solidFill>
                        </a:rPr>
                        <a:t>   </a:t>
                      </a:r>
                      <a:r>
                        <a:rPr kumimoji="1" lang="ja-JP" altLang="en-US" sz="1000" u="none" dirty="0">
                          <a:solidFill>
                            <a:schemeClr val="tx1"/>
                          </a:solidFill>
                        </a:rPr>
                        <a:t>別添４に</a:t>
                      </a:r>
                      <a:endParaRPr kumimoji="1" lang="en-US" altLang="ja-JP" sz="1000" u="none" dirty="0">
                        <a:solidFill>
                          <a:schemeClr val="tx1"/>
                        </a:solidFill>
                      </a:endParaRPr>
                    </a:p>
                    <a:p>
                      <a:pPr algn="ctr"/>
                      <a:r>
                        <a:rPr kumimoji="1" lang="ja-JP" altLang="en-US" sz="1000" u="none" dirty="0">
                          <a:solidFill>
                            <a:schemeClr val="tx1"/>
                          </a:solidFill>
                        </a:rPr>
                        <a:t>係る治療の場合○印</a:t>
                      </a:r>
                      <a:endParaRPr kumimoji="1" lang="en-US" altLang="ja-JP" sz="1000" u="none" dirty="0">
                        <a:solidFill>
                          <a:schemeClr val="tx1"/>
                        </a:solidFill>
                      </a:endParaRPr>
                    </a:p>
                    <a:p>
                      <a:pPr algn="ctr"/>
                      <a:r>
                        <a:rPr kumimoji="1" lang="ja-JP" altLang="en-US" sz="800" b="0" u="none" dirty="0">
                          <a:solidFill>
                            <a:schemeClr val="tx1"/>
                          </a:solidFill>
                        </a:rPr>
                        <a:t>（○が無ければ対象外）</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➊</a:t>
                      </a:r>
                      <a:endParaRPr kumimoji="1" lang="en-US" altLang="ja-JP" sz="1000" u="none" dirty="0">
                        <a:solidFill>
                          <a:schemeClr val="tx1"/>
                        </a:solidFill>
                      </a:endParaRPr>
                    </a:p>
                    <a:p>
                      <a:pPr algn="ctr"/>
                      <a:r>
                        <a:rPr kumimoji="1" lang="ja-JP" altLang="en-US" sz="1000" u="none" dirty="0">
                          <a:solidFill>
                            <a:schemeClr val="tx1"/>
                          </a:solidFill>
                        </a:rPr>
                        <a:t>関係医療の</a:t>
                      </a:r>
                      <a:endParaRPr kumimoji="1" lang="en-US" altLang="ja-JP" sz="1000" u="none" dirty="0">
                        <a:solidFill>
                          <a:schemeClr val="tx1"/>
                        </a:solidFill>
                      </a:endParaRPr>
                    </a:p>
                    <a:p>
                      <a:pPr algn="ctr"/>
                      <a:r>
                        <a:rPr kumimoji="1" lang="ja-JP" altLang="en-US" sz="1000" u="none" dirty="0">
                          <a:solidFill>
                            <a:schemeClr val="tx1"/>
                          </a:solidFill>
                        </a:rPr>
                        <a:t>医療費総額</a:t>
                      </a:r>
                      <a:endParaRPr kumimoji="1" lang="en-US" altLang="ja-JP" sz="1000" u="none" dirty="0">
                        <a:solidFill>
                          <a:schemeClr val="tx1"/>
                        </a:solidFill>
                      </a:endParaRPr>
                    </a:p>
                    <a:p>
                      <a:pPr algn="ctr"/>
                      <a:r>
                        <a:rPr kumimoji="1" lang="ja-JP" altLang="en-US" sz="1000" u="none" dirty="0">
                          <a:solidFill>
                            <a:schemeClr val="tx1"/>
                          </a:solidFill>
                        </a:rPr>
                        <a:t>（１０割）</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❷</a:t>
                      </a:r>
                      <a:endParaRPr kumimoji="1" lang="en-US" altLang="ja-JP" sz="1000" u="none" dirty="0">
                        <a:solidFill>
                          <a:schemeClr val="tx1"/>
                        </a:solidFill>
                      </a:endParaRPr>
                    </a:p>
                    <a:p>
                      <a:pPr algn="ctr"/>
                      <a:r>
                        <a:rPr kumimoji="1" lang="ja-JP" altLang="en-US" sz="1000" u="none" dirty="0">
                          <a:solidFill>
                            <a:schemeClr val="tx1"/>
                          </a:solidFill>
                        </a:rPr>
                        <a:t>関係医療の</a:t>
                      </a:r>
                      <a:endParaRPr kumimoji="1" lang="en-US" altLang="ja-JP" sz="1000" u="none" dirty="0">
                        <a:solidFill>
                          <a:schemeClr val="tx1"/>
                        </a:solidFill>
                      </a:endParaRPr>
                    </a:p>
                    <a:p>
                      <a:pPr algn="ctr"/>
                      <a:r>
                        <a:rPr kumimoji="1" lang="ja-JP" altLang="en-US" sz="1000" u="none" dirty="0">
                          <a:solidFill>
                            <a:schemeClr val="tx1"/>
                          </a:solidFill>
                        </a:rPr>
                        <a:t>窓口支払額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➌</a:t>
                      </a:r>
                      <a:endParaRPr kumimoji="1" lang="en-US" altLang="ja-JP" sz="1000" u="none" dirty="0">
                        <a:solidFill>
                          <a:schemeClr val="tx1"/>
                        </a:solidFill>
                      </a:endParaRPr>
                    </a:p>
                    <a:p>
                      <a:pPr algn="ctr"/>
                      <a:r>
                        <a:rPr kumimoji="1" lang="ja-JP" altLang="en-US" sz="1000" u="none" dirty="0">
                          <a:solidFill>
                            <a:schemeClr val="tx1"/>
                          </a:solidFill>
                        </a:rPr>
                        <a:t>窓口支払額</a:t>
                      </a:r>
                      <a:endParaRPr kumimoji="1" lang="en-US" altLang="ja-JP" sz="1000" u="none" dirty="0">
                        <a:solidFill>
                          <a:schemeClr val="tx1"/>
                        </a:solidFill>
                      </a:endParaRPr>
                    </a:p>
                    <a:p>
                      <a:pPr algn="ctr"/>
                      <a:r>
                        <a:rPr kumimoji="1" lang="ja-JP" altLang="en-US" sz="1000" u="none" dirty="0">
                          <a:solidFill>
                            <a:schemeClr val="tx1"/>
                          </a:solidFill>
                        </a:rPr>
                        <a:t>の月間累計</a:t>
                      </a:r>
                      <a:endParaRPr kumimoji="1" lang="en-US" altLang="ja-JP" sz="1000" u="none" dirty="0">
                        <a:solidFill>
                          <a:schemeClr val="tx1"/>
                        </a:solidFill>
                      </a:endParaRPr>
                    </a:p>
                    <a:p>
                      <a:pPr algn="ctr"/>
                      <a:endParaRPr kumimoji="1" lang="en-US" altLang="ja-JP" sz="1000" u="none"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t>➍</a:t>
                      </a:r>
                      <a:endParaRPr kumimoji="1" lang="en-US" altLang="ja-JP" sz="1000" dirty="0"/>
                    </a:p>
                    <a:p>
                      <a:pPr algn="ctr"/>
                      <a:r>
                        <a:rPr kumimoji="1" lang="en-US" altLang="ja-JP" sz="1000" dirty="0"/>
                        <a:t>※</a:t>
                      </a:r>
                      <a:r>
                        <a:rPr kumimoji="1" lang="ja-JP" altLang="en-US" sz="1000" dirty="0"/>
                        <a:t>１</a:t>
                      </a:r>
                      <a:endParaRPr kumimoji="1" lang="en-US" altLang="ja-JP" sz="10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t>記載者氏名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
        <p:nvSpPr>
          <p:cNvPr id="6" name="テキスト ボックス 5"/>
          <p:cNvSpPr txBox="1"/>
          <p:nvPr/>
        </p:nvSpPr>
        <p:spPr>
          <a:xfrm>
            <a:off x="95002" y="6071771"/>
            <a:ext cx="9651201" cy="815608"/>
          </a:xfrm>
          <a:prstGeom prst="rect">
            <a:avLst/>
          </a:prstGeom>
          <a:noFill/>
        </p:spPr>
        <p:txBody>
          <a:bodyPr wrap="square" rtlCol="0">
            <a:spAutoFit/>
          </a:bodyPr>
          <a:lstStyle/>
          <a:p>
            <a:pPr>
              <a:spcAft>
                <a:spcPts val="300"/>
              </a:spcAft>
            </a:pPr>
            <a:r>
              <a:rPr kumimoji="1" lang="en-US" altLang="ja-JP" sz="1050" dirty="0"/>
              <a:t>※</a:t>
            </a:r>
            <a:r>
              <a:rPr kumimoji="1" lang="ja-JP" altLang="en-US" sz="1050" dirty="0"/>
              <a:t>１</a:t>
            </a:r>
            <a:r>
              <a:rPr lang="ja-JP" altLang="en-US" sz="1050" dirty="0"/>
              <a:t>：</a:t>
            </a:r>
            <a:r>
              <a:rPr kumimoji="1" lang="ja-JP" altLang="en-US" sz="1050" dirty="0"/>
              <a:t>➌の１月間の累計額がＡ欄①又は②の</a:t>
            </a:r>
            <a:r>
              <a:rPr lang="ja-JP" altLang="en-US" sz="1050" dirty="0"/>
              <a:t>限度額を</a:t>
            </a:r>
            <a:r>
              <a:rPr kumimoji="1" lang="ja-JP" altLang="en-US" sz="1050" dirty="0"/>
              <a:t>超えた場合〇（Ｂ欄には「○入」又は「△入」と記載）</a:t>
            </a:r>
            <a:endParaRPr kumimoji="1" lang="en-US" altLang="ja-JP" sz="1050" dirty="0"/>
          </a:p>
          <a:p>
            <a:pPr>
              <a:spcAft>
                <a:spcPts val="300"/>
              </a:spcAft>
            </a:pPr>
            <a:r>
              <a:rPr lang="ja-JP" altLang="en-US" sz="1050" dirty="0"/>
              <a:t>　　　 ➌の１月間の累計額がＡ欄③の限度額を超えた場合〇（Ｂ欄には「△外」又は「▲外」と記載）</a:t>
            </a:r>
            <a:endParaRPr lang="en-US" altLang="ja-JP" sz="1050" dirty="0"/>
          </a:p>
          <a:p>
            <a:r>
              <a:rPr lang="ja-JP" altLang="en-US" sz="1050" dirty="0"/>
              <a:t>　　　 同じ月に入院と外来の記載があり、➌の１月間の合計額がＡ欄①又は②の限度額を超えた場合Ｂ欄には「○入＋△外」、「○入＋▲外」、「○入＋外」、「△入＋△外」、　　</a:t>
            </a:r>
            <a:endParaRPr lang="en-US" altLang="ja-JP" sz="1050" dirty="0"/>
          </a:p>
          <a:p>
            <a:r>
              <a:rPr lang="ja-JP" altLang="en-US" sz="1050" dirty="0"/>
              <a:t>　　　「△入＋外」、 「入＋△外」、「入＋▲外」のいずれかを記載、入院と外来を合算して超える場合は「△合算」を記載。</a:t>
            </a:r>
            <a:endParaRPr lang="en-US" altLang="ja-JP" sz="1050" dirty="0"/>
          </a:p>
        </p:txBody>
      </p:sp>
      <p:sp>
        <p:nvSpPr>
          <p:cNvPr id="7" name="テキスト ボックス 6"/>
          <p:cNvSpPr txBox="1"/>
          <p:nvPr/>
        </p:nvSpPr>
        <p:spPr>
          <a:xfrm>
            <a:off x="145460" y="53230"/>
            <a:ext cx="4333238" cy="307777"/>
          </a:xfrm>
          <a:prstGeom prst="rect">
            <a:avLst/>
          </a:prstGeom>
          <a:noFill/>
        </p:spPr>
        <p:txBody>
          <a:bodyPr wrap="none" rtlCol="0">
            <a:spAutoFit/>
          </a:bodyPr>
          <a:lstStyle/>
          <a:p>
            <a:r>
              <a:rPr kumimoji="1" lang="ja-JP" altLang="en-US" sz="1400" dirty="0"/>
              <a:t>医療実績記載欄　</a:t>
            </a:r>
            <a:r>
              <a:rPr kumimoji="1" lang="ja-JP" altLang="en-US" sz="1100" dirty="0"/>
              <a:t>（◇は医療機関記載欄、◆は保険薬局記載欄）</a:t>
            </a:r>
          </a:p>
        </p:txBody>
      </p:sp>
      <p:sp>
        <p:nvSpPr>
          <p:cNvPr id="2" name="テキスト ボックス 1">
            <a:extLst>
              <a:ext uri="{FF2B5EF4-FFF2-40B4-BE49-F238E27FC236}">
                <a16:creationId xmlns:a16="http://schemas.microsoft.com/office/drawing/2014/main" id="{44C3D3C9-DF94-AB4D-B86E-59B3409A7900}"/>
              </a:ext>
            </a:extLst>
          </p:cNvPr>
          <p:cNvSpPr txBox="1"/>
          <p:nvPr/>
        </p:nvSpPr>
        <p:spPr>
          <a:xfrm>
            <a:off x="145460" y="361007"/>
            <a:ext cx="9600743" cy="261610"/>
          </a:xfrm>
          <a:prstGeom prst="rect">
            <a:avLst/>
          </a:prstGeom>
          <a:noFill/>
        </p:spPr>
        <p:txBody>
          <a:bodyPr wrap="square" rtlCol="0">
            <a:spAutoFit/>
          </a:bodyPr>
          <a:lstStyle/>
          <a:p>
            <a:r>
              <a:rPr lang="en-US" altLang="ja-JP" sz="1100" dirty="0"/>
              <a:t>※</a:t>
            </a:r>
            <a:r>
              <a:rPr kumimoji="1" lang="ja-JP" altLang="en-US" sz="1100" dirty="0"/>
              <a:t>医療実績記載欄には、肝がん・重度肝硬変治療研究促進事業の対象医療費分のみを記載してください。</a:t>
            </a:r>
            <a:endParaRPr kumimoji="1" lang="ja-JP" altLang="en-US" sz="1000" dirty="0"/>
          </a:p>
        </p:txBody>
      </p:sp>
      <p:sp>
        <p:nvSpPr>
          <p:cNvPr id="8" name="テキスト ボックス 7">
            <a:extLst>
              <a:ext uri="{FF2B5EF4-FFF2-40B4-BE49-F238E27FC236}">
                <a16:creationId xmlns:a16="http://schemas.microsoft.com/office/drawing/2014/main" id="{850FFF00-CCAC-9403-6055-B89269CDFCA3}"/>
              </a:ext>
            </a:extLst>
          </p:cNvPr>
          <p:cNvSpPr txBox="1"/>
          <p:nvPr/>
        </p:nvSpPr>
        <p:spPr>
          <a:xfrm>
            <a:off x="152628" y="597915"/>
            <a:ext cx="9600743" cy="484107"/>
          </a:xfrm>
          <a:prstGeom prst="rect">
            <a:avLst/>
          </a:prstGeom>
          <a:solidFill>
            <a:schemeClr val="bg2"/>
          </a:solidFill>
          <a:ln w="6350">
            <a:solidFill>
              <a:schemeClr val="tx1"/>
            </a:solidFill>
            <a:prstDash val="lgDash"/>
          </a:ln>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900" dirty="0"/>
              <a:t>入院対象医療は県実施要綱別添</a:t>
            </a:r>
            <a:r>
              <a:rPr lang="ja-JP" altLang="en-US" sz="900" dirty="0"/>
              <a:t>３</a:t>
            </a:r>
            <a:r>
              <a:rPr kumimoji="1" lang="ja-JP" altLang="en-US" sz="900" dirty="0"/>
              <a:t>の医療</a:t>
            </a:r>
            <a:r>
              <a:rPr kumimoji="1" lang="ja-JP" altLang="en-US" sz="900"/>
              <a:t>行為</a:t>
            </a:r>
            <a:r>
              <a:rPr lang="ja-JP" altLang="en-US" sz="900"/>
              <a:t>で</a:t>
            </a:r>
            <a:r>
              <a:rPr kumimoji="1" lang="ja-JP" altLang="en-US" sz="900"/>
              <a:t>、</a:t>
            </a:r>
            <a:r>
              <a:rPr kumimoji="1" lang="ja-JP" altLang="en-US" sz="900" dirty="0"/>
              <a:t>原則として</a:t>
            </a:r>
            <a:r>
              <a:rPr kumimoji="1" lang="en-US" altLang="ja-JP" sz="900" dirty="0"/>
              <a:t>【</a:t>
            </a:r>
            <a:r>
              <a:rPr kumimoji="1" lang="ja-JP" altLang="en-US" sz="900" dirty="0"/>
              <a:t>現物給付</a:t>
            </a:r>
            <a:r>
              <a:rPr kumimoji="1" lang="en-US" altLang="ja-JP" sz="900" dirty="0"/>
              <a:t>】</a:t>
            </a:r>
            <a:r>
              <a:rPr lang="ja-JP" altLang="en-US" sz="900" dirty="0"/>
              <a:t>となります</a:t>
            </a:r>
            <a:r>
              <a:rPr kumimoji="1" lang="ja-JP" altLang="en-US" sz="900" dirty="0"/>
              <a:t>。一方、外来・保険薬局の対象医療は県実施要綱別添４の医療行為</a:t>
            </a:r>
            <a:r>
              <a:rPr lang="ja-JP" altLang="en-US" sz="900" dirty="0"/>
              <a:t>で</a:t>
            </a:r>
            <a:r>
              <a:rPr kumimoji="1" lang="ja-JP" altLang="en-US" sz="900" dirty="0"/>
              <a:t>、</a:t>
            </a:r>
            <a:r>
              <a:rPr kumimoji="1" lang="en-US" altLang="ja-JP" sz="900" dirty="0"/>
              <a:t>【</a:t>
            </a:r>
            <a:r>
              <a:rPr kumimoji="1" lang="ja-JP" altLang="en-US" sz="900" dirty="0"/>
              <a:t>償還払い</a:t>
            </a:r>
            <a:r>
              <a:rPr kumimoji="1" lang="en-US" altLang="ja-JP" sz="900" dirty="0"/>
              <a:t>】</a:t>
            </a:r>
            <a:r>
              <a:rPr kumimoji="1" lang="ja-JP" altLang="en-US" sz="900" dirty="0"/>
              <a:t>となります。</a:t>
            </a:r>
            <a:endParaRPr kumimoji="1" lang="en-US" altLang="ja-JP" sz="900" dirty="0"/>
          </a:p>
          <a:p>
            <a:pPr>
              <a:lnSpc>
                <a:spcPct val="150000"/>
              </a:lnSpc>
              <a:defRPr/>
            </a:pPr>
            <a:r>
              <a:rPr kumimoji="1" lang="ja-JP" altLang="en-US" sz="900" dirty="0"/>
              <a:t>なお、対象医療費が高額療養費の限度額を超えた場合は助成対象となりますが</a:t>
            </a:r>
            <a:r>
              <a:rPr lang="ja-JP" altLang="en-US" sz="900" dirty="0"/>
              <a:t>、</a:t>
            </a:r>
            <a:r>
              <a:rPr kumimoji="1" lang="ja-JP" altLang="en-US" sz="900" dirty="0"/>
              <a:t>高額療養費の限度額を超えない場合は助成対象外となります。</a:t>
            </a:r>
          </a:p>
        </p:txBody>
      </p:sp>
    </p:spTree>
    <p:extLst>
      <p:ext uri="{BB962C8B-B14F-4D97-AF65-F5344CB8AC3E}">
        <p14:creationId xmlns:p14="http://schemas.microsoft.com/office/powerpoint/2010/main" val="2083866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2138316002"/>
              </p:ext>
            </p:extLst>
          </p:nvPr>
        </p:nvGraphicFramePr>
        <p:xfrm>
          <a:off x="95002" y="741576"/>
          <a:ext cx="9701658" cy="5374848"/>
        </p:xfrm>
        <a:graphic>
          <a:graphicData uri="http://schemas.openxmlformats.org/drawingml/2006/table">
            <a:tbl>
              <a:tblPr firstRow="1" bandRow="1">
                <a:tableStyleId>{5940675A-B579-460E-94D1-54222C63F5DA}</a:tableStyleId>
              </a:tblPr>
              <a:tblGrid>
                <a:gridCol w="648000">
                  <a:extLst>
                    <a:ext uri="{9D8B030D-6E8A-4147-A177-3AD203B41FA5}">
                      <a16:colId xmlns:a16="http://schemas.microsoft.com/office/drawing/2014/main" val="20000"/>
                    </a:ext>
                  </a:extLst>
                </a:gridCol>
                <a:gridCol w="648000">
                  <a:extLst>
                    <a:ext uri="{9D8B030D-6E8A-4147-A177-3AD203B41FA5}">
                      <a16:colId xmlns:a16="http://schemas.microsoft.com/office/drawing/2014/main" val="20001"/>
                    </a:ext>
                  </a:extLst>
                </a:gridCol>
                <a:gridCol w="476916">
                  <a:extLst>
                    <a:ext uri="{9D8B030D-6E8A-4147-A177-3AD203B41FA5}">
                      <a16:colId xmlns:a16="http://schemas.microsoft.com/office/drawing/2014/main" val="3255317950"/>
                    </a:ext>
                  </a:extLst>
                </a:gridCol>
                <a:gridCol w="576000">
                  <a:extLst>
                    <a:ext uri="{9D8B030D-6E8A-4147-A177-3AD203B41FA5}">
                      <a16:colId xmlns:a16="http://schemas.microsoft.com/office/drawing/2014/main" val="3526609479"/>
                    </a:ext>
                  </a:extLst>
                </a:gridCol>
                <a:gridCol w="720000">
                  <a:extLst>
                    <a:ext uri="{9D8B030D-6E8A-4147-A177-3AD203B41FA5}">
                      <a16:colId xmlns:a16="http://schemas.microsoft.com/office/drawing/2014/main" val="1733674076"/>
                    </a:ext>
                  </a:extLst>
                </a:gridCol>
                <a:gridCol w="1440000">
                  <a:extLst>
                    <a:ext uri="{9D8B030D-6E8A-4147-A177-3AD203B41FA5}">
                      <a16:colId xmlns:a16="http://schemas.microsoft.com/office/drawing/2014/main" val="20003"/>
                    </a:ext>
                  </a:extLst>
                </a:gridCol>
                <a:gridCol w="971849">
                  <a:extLst>
                    <a:ext uri="{9D8B030D-6E8A-4147-A177-3AD203B41FA5}">
                      <a16:colId xmlns:a16="http://schemas.microsoft.com/office/drawing/2014/main" val="20004"/>
                    </a:ext>
                  </a:extLst>
                </a:gridCol>
                <a:gridCol w="1008000">
                  <a:extLst>
                    <a:ext uri="{9D8B030D-6E8A-4147-A177-3AD203B41FA5}">
                      <a16:colId xmlns:a16="http://schemas.microsoft.com/office/drawing/2014/main" val="20006"/>
                    </a:ext>
                  </a:extLst>
                </a:gridCol>
                <a:gridCol w="1008000">
                  <a:extLst>
                    <a:ext uri="{9D8B030D-6E8A-4147-A177-3AD203B41FA5}">
                      <a16:colId xmlns:a16="http://schemas.microsoft.com/office/drawing/2014/main" val="2200023986"/>
                    </a:ext>
                  </a:extLst>
                </a:gridCol>
                <a:gridCol w="1008000">
                  <a:extLst>
                    <a:ext uri="{9D8B030D-6E8A-4147-A177-3AD203B41FA5}">
                      <a16:colId xmlns:a16="http://schemas.microsoft.com/office/drawing/2014/main" val="20008"/>
                    </a:ext>
                  </a:extLst>
                </a:gridCol>
                <a:gridCol w="548893">
                  <a:extLst>
                    <a:ext uri="{9D8B030D-6E8A-4147-A177-3AD203B41FA5}">
                      <a16:colId xmlns:a16="http://schemas.microsoft.com/office/drawing/2014/main" val="20009"/>
                    </a:ext>
                  </a:extLst>
                </a:gridCol>
                <a:gridCol w="648000">
                  <a:extLst>
                    <a:ext uri="{9D8B030D-6E8A-4147-A177-3AD203B41FA5}">
                      <a16:colId xmlns:a16="http://schemas.microsoft.com/office/drawing/2014/main" val="3188917425"/>
                    </a:ext>
                  </a:extLst>
                </a:gridCol>
              </a:tblGrid>
              <a:tr h="455513">
                <a:tc gridSpan="1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800" dirty="0"/>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226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256789">
                <a:tc>
                  <a:txBody>
                    <a:bodyPr/>
                    <a:lstStyle/>
                    <a:p>
                      <a:pPr algn="ctr"/>
                      <a:r>
                        <a:rPr kumimoji="1" lang="ja-JP" altLang="en-US" sz="1000" dirty="0"/>
                        <a:t>入院日</a:t>
                      </a:r>
                      <a:endParaRPr kumimoji="1" lang="en-US" altLang="ja-JP" sz="1000" dirty="0"/>
                    </a:p>
                    <a:p>
                      <a:pPr algn="ctr"/>
                      <a:r>
                        <a:rPr kumimoji="1" lang="ja-JP" altLang="en-US" sz="1000" dirty="0"/>
                        <a:t>・</a:t>
                      </a:r>
                      <a:endParaRPr kumimoji="1" lang="en-US" altLang="ja-JP" sz="1000" dirty="0"/>
                    </a:p>
                    <a:p>
                      <a:pPr algn="ctr"/>
                      <a:r>
                        <a:rPr kumimoji="1" lang="ja-JP" altLang="en-US" sz="1000" dirty="0"/>
                        <a:t>通院日</a:t>
                      </a:r>
                      <a:endParaRPr kumimoji="1" lang="en-US" altLang="ja-JP" sz="1000" dirty="0"/>
                    </a:p>
                    <a:p>
                      <a:pPr algn="ctr"/>
                      <a:r>
                        <a:rPr kumimoji="1" lang="ja-JP" altLang="en-US" sz="1000" dirty="0"/>
                        <a:t>・</a:t>
                      </a:r>
                      <a:endParaRPr kumimoji="1" lang="en-US" altLang="ja-JP" sz="100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t>調剤日</a:t>
                      </a:r>
                    </a:p>
                    <a:p>
                      <a:pPr algn="ctr"/>
                      <a:endParaRPr kumimoji="1" lang="ja-JP" altLang="en-US" sz="9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t>退院日</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t>入院</a:t>
                      </a:r>
                      <a:endParaRPr kumimoji="1" lang="en-US" altLang="ja-JP" sz="1000" dirty="0"/>
                    </a:p>
                    <a:p>
                      <a:pPr algn="ctr"/>
                      <a:r>
                        <a:rPr kumimoji="1" lang="ja-JP" altLang="en-US" sz="1000" dirty="0"/>
                        <a:t>の</a:t>
                      </a:r>
                      <a:endParaRPr kumimoji="1" lang="en-US" altLang="ja-JP" sz="1000" dirty="0"/>
                    </a:p>
                    <a:p>
                      <a:pPr algn="ctr"/>
                      <a:r>
                        <a:rPr kumimoji="1" lang="ja-JP" altLang="en-US" sz="1000" dirty="0"/>
                        <a:t>場合</a:t>
                      </a:r>
                      <a:endParaRPr kumimoji="1" lang="en-US" altLang="ja-JP" sz="1000" dirty="0"/>
                    </a:p>
                    <a:p>
                      <a:pPr algn="ctr"/>
                      <a:r>
                        <a:rPr kumimoji="1" lang="ja-JP" altLang="en-US" sz="1000" dirty="0"/>
                        <a:t>〇印</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所得</a:t>
                      </a:r>
                      <a:endParaRPr kumimoji="1" lang="en-US" altLang="ja-JP" sz="1000" u="none" dirty="0">
                        <a:solidFill>
                          <a:schemeClr val="tx1"/>
                        </a:solidFill>
                      </a:endParaRPr>
                    </a:p>
                    <a:p>
                      <a:pPr algn="ctr"/>
                      <a:r>
                        <a:rPr kumimoji="1" lang="ja-JP" altLang="en-US" sz="1000" u="none" dirty="0">
                          <a:solidFill>
                            <a:schemeClr val="tx1"/>
                          </a:solidFill>
                        </a:rPr>
                        <a:t>区分</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自己負担割合</a:t>
                      </a:r>
                      <a:endParaRPr kumimoji="1" lang="en-US" altLang="ja-JP" sz="1000" u="none"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u="none"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rPr>
                        <a:t>（３割又は２割又は１割）</a:t>
                      </a:r>
                    </a:p>
                    <a:p>
                      <a:pPr algn="ctr"/>
                      <a:endParaRPr kumimoji="1" lang="ja-JP" altLang="en-US" sz="1000" u="none"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医療機関名</a:t>
                      </a:r>
                      <a:endParaRPr kumimoji="1" lang="en-US" altLang="ja-JP" sz="1000" u="none" dirty="0">
                        <a:solidFill>
                          <a:schemeClr val="tx1"/>
                        </a:solidFill>
                      </a:endParaRPr>
                    </a:p>
                    <a:p>
                      <a:pPr algn="ctr"/>
                      <a:r>
                        <a:rPr kumimoji="1" lang="ja-JP" altLang="en-US" sz="1000" u="none" dirty="0">
                          <a:solidFill>
                            <a:schemeClr val="tx1"/>
                          </a:solidFill>
                        </a:rPr>
                        <a:t>・</a:t>
                      </a:r>
                      <a:endParaRPr kumimoji="1" lang="en-US" altLang="ja-JP" sz="1000" u="none" dirty="0">
                        <a:solidFill>
                          <a:schemeClr val="tx1"/>
                        </a:solidFill>
                      </a:endParaRPr>
                    </a:p>
                    <a:p>
                      <a:pPr algn="ctr"/>
                      <a:r>
                        <a:rPr kumimoji="1" lang="ja-JP" altLang="en-US" sz="1000" u="none" dirty="0">
                          <a:solidFill>
                            <a:schemeClr val="tx1"/>
                          </a:solidFill>
                        </a:rPr>
                        <a:t>保険薬局名</a:t>
                      </a:r>
                      <a:endParaRPr kumimoji="1" lang="ja-JP" altLang="en-US" sz="900" u="none" dirty="0">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u="none" dirty="0">
                          <a:solidFill>
                            <a:schemeClr val="tx1"/>
                          </a:solidFill>
                        </a:rPr>
                        <a:t>県実施要綱の別添３又は</a:t>
                      </a:r>
                      <a:endParaRPr kumimoji="1" lang="en-US" altLang="ja-JP" sz="1000" u="none" dirty="0">
                        <a:solidFill>
                          <a:schemeClr val="tx1"/>
                        </a:solidFill>
                      </a:endParaRPr>
                    </a:p>
                    <a:p>
                      <a:pPr algn="ctr"/>
                      <a:r>
                        <a:rPr kumimoji="1" lang="en-US" altLang="ja-JP" sz="1000" u="none" dirty="0">
                          <a:solidFill>
                            <a:schemeClr val="tx1"/>
                          </a:solidFill>
                        </a:rPr>
                        <a:t>   </a:t>
                      </a:r>
                      <a:r>
                        <a:rPr kumimoji="1" lang="ja-JP" altLang="en-US" sz="1000" u="none" dirty="0">
                          <a:solidFill>
                            <a:schemeClr val="tx1"/>
                          </a:solidFill>
                        </a:rPr>
                        <a:t>別添４に</a:t>
                      </a:r>
                      <a:endParaRPr kumimoji="1" lang="en-US" altLang="ja-JP" sz="1000" u="none" dirty="0">
                        <a:solidFill>
                          <a:schemeClr val="tx1"/>
                        </a:solidFill>
                      </a:endParaRPr>
                    </a:p>
                    <a:p>
                      <a:pPr algn="ctr"/>
                      <a:r>
                        <a:rPr kumimoji="1" lang="ja-JP" altLang="en-US" sz="1000" u="none" dirty="0">
                          <a:solidFill>
                            <a:schemeClr val="tx1"/>
                          </a:solidFill>
                        </a:rPr>
                        <a:t>係る治療の場合○印</a:t>
                      </a:r>
                      <a:endParaRPr kumimoji="1" lang="en-US" altLang="ja-JP" sz="1000" u="none" dirty="0">
                        <a:solidFill>
                          <a:schemeClr val="tx1"/>
                        </a:solidFill>
                      </a:endParaRPr>
                    </a:p>
                    <a:p>
                      <a:pPr algn="ctr"/>
                      <a:r>
                        <a:rPr kumimoji="1" lang="ja-JP" altLang="en-US" sz="800" b="0" u="none" dirty="0">
                          <a:solidFill>
                            <a:schemeClr val="tx1"/>
                          </a:solidFill>
                        </a:rPr>
                        <a:t>（○が無ければ対象外）</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t>➊</a:t>
                      </a:r>
                      <a:endParaRPr kumimoji="1" lang="en-US" altLang="ja-JP" sz="1000" dirty="0"/>
                    </a:p>
                    <a:p>
                      <a:pPr algn="ctr"/>
                      <a:r>
                        <a:rPr kumimoji="1" lang="ja-JP" altLang="en-US" sz="1000" dirty="0"/>
                        <a:t>関係医療の</a:t>
                      </a:r>
                      <a:endParaRPr kumimoji="1" lang="en-US" altLang="ja-JP" sz="1000" dirty="0"/>
                    </a:p>
                    <a:p>
                      <a:pPr algn="ctr"/>
                      <a:r>
                        <a:rPr kumimoji="1" lang="ja-JP" altLang="en-US" sz="1000" dirty="0"/>
                        <a:t>医療費総額</a:t>
                      </a:r>
                      <a:endParaRPr kumimoji="1" lang="en-US" altLang="ja-JP" sz="1000" dirty="0"/>
                    </a:p>
                    <a:p>
                      <a:pPr algn="ctr"/>
                      <a:r>
                        <a:rPr kumimoji="1" lang="ja-JP" altLang="en-US" sz="1000" dirty="0"/>
                        <a:t>（１０割）</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t>❷</a:t>
                      </a:r>
                      <a:endParaRPr kumimoji="1" lang="en-US" altLang="ja-JP" sz="1000" dirty="0"/>
                    </a:p>
                    <a:p>
                      <a:pPr algn="ctr"/>
                      <a:r>
                        <a:rPr kumimoji="1" lang="ja-JP" altLang="en-US" sz="1000" dirty="0"/>
                        <a:t>関係医療の</a:t>
                      </a:r>
                      <a:endParaRPr kumimoji="1" lang="en-US" altLang="ja-JP" sz="1000" dirty="0"/>
                    </a:p>
                    <a:p>
                      <a:pPr algn="ctr"/>
                      <a:r>
                        <a:rPr kumimoji="1" lang="ja-JP" altLang="en-US" sz="1000" dirty="0"/>
                        <a:t>窓口支払額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t>➌</a:t>
                      </a:r>
                      <a:endParaRPr kumimoji="1" lang="en-US" altLang="ja-JP" sz="1000" dirty="0"/>
                    </a:p>
                    <a:p>
                      <a:pPr algn="ctr"/>
                      <a:r>
                        <a:rPr kumimoji="1" lang="ja-JP" altLang="en-US" sz="1000" dirty="0"/>
                        <a:t>窓口支払額</a:t>
                      </a:r>
                      <a:endParaRPr kumimoji="1" lang="en-US" altLang="ja-JP" sz="1000" dirty="0"/>
                    </a:p>
                    <a:p>
                      <a:pPr algn="ctr"/>
                      <a:r>
                        <a:rPr kumimoji="1" lang="ja-JP" altLang="en-US" sz="1000" dirty="0"/>
                        <a:t>の</a:t>
                      </a:r>
                      <a:r>
                        <a:rPr kumimoji="1" lang="ja-JP" altLang="en-US" sz="1000" dirty="0">
                          <a:solidFill>
                            <a:schemeClr val="tx1"/>
                          </a:solidFill>
                        </a:rPr>
                        <a:t>月間</a:t>
                      </a:r>
                      <a:r>
                        <a:rPr kumimoji="1" lang="ja-JP" altLang="en-US" sz="1000" dirty="0"/>
                        <a:t>累計</a:t>
                      </a:r>
                      <a:endParaRPr kumimoji="1" lang="en-US" altLang="ja-JP" sz="1000" dirty="0"/>
                    </a:p>
                    <a:p>
                      <a:pPr algn="ctr"/>
                      <a:endParaRPr kumimoji="1" lang="en-US" altLang="ja-JP" sz="10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t>➍</a:t>
                      </a:r>
                      <a:endParaRPr kumimoji="1" lang="en-US" altLang="ja-JP" sz="1000" dirty="0"/>
                    </a:p>
                    <a:p>
                      <a:pPr algn="ctr"/>
                      <a:r>
                        <a:rPr kumimoji="1" lang="en-US" altLang="ja-JP" sz="1000" dirty="0"/>
                        <a:t>※</a:t>
                      </a:r>
                      <a:r>
                        <a:rPr kumimoji="1" lang="ja-JP" altLang="en-US" sz="1000" dirty="0"/>
                        <a:t>１</a:t>
                      </a:r>
                      <a:endParaRPr kumimoji="1" lang="en-US" altLang="ja-JP" sz="10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t>記載者氏名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371099">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endParaRPr kumimoji="1" lang="ja-JP" altLang="en-US" sz="8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
        <p:nvSpPr>
          <p:cNvPr id="6" name="テキスト ボックス 5"/>
          <p:cNvSpPr txBox="1"/>
          <p:nvPr/>
        </p:nvSpPr>
        <p:spPr>
          <a:xfrm>
            <a:off x="95002" y="6071771"/>
            <a:ext cx="9651201" cy="815608"/>
          </a:xfrm>
          <a:prstGeom prst="rect">
            <a:avLst/>
          </a:prstGeom>
          <a:noFill/>
        </p:spPr>
        <p:txBody>
          <a:bodyPr wrap="square" rtlCol="0">
            <a:spAutoFit/>
          </a:bodyPr>
          <a:lstStyle/>
          <a:p>
            <a:pPr>
              <a:spcAft>
                <a:spcPts val="300"/>
              </a:spcAft>
            </a:pPr>
            <a:r>
              <a:rPr kumimoji="1" lang="en-US" altLang="ja-JP" sz="1050" dirty="0"/>
              <a:t>※</a:t>
            </a:r>
            <a:r>
              <a:rPr kumimoji="1" lang="ja-JP" altLang="en-US" sz="1050" dirty="0"/>
              <a:t>１</a:t>
            </a:r>
            <a:r>
              <a:rPr lang="ja-JP" altLang="en-US" sz="1050" dirty="0"/>
              <a:t>：</a:t>
            </a:r>
            <a:r>
              <a:rPr kumimoji="1" lang="ja-JP" altLang="en-US" sz="1050" dirty="0"/>
              <a:t>➌の１月間の累計額がＡ欄①又は②の</a:t>
            </a:r>
            <a:r>
              <a:rPr lang="ja-JP" altLang="en-US" sz="1050" dirty="0"/>
              <a:t>限度額を</a:t>
            </a:r>
            <a:r>
              <a:rPr kumimoji="1" lang="ja-JP" altLang="en-US" sz="1050" dirty="0"/>
              <a:t>超えた場合〇（Ｂ欄には「○入」又は「△入」と記載）</a:t>
            </a:r>
            <a:endParaRPr kumimoji="1" lang="en-US" altLang="ja-JP" sz="1050" dirty="0"/>
          </a:p>
          <a:p>
            <a:pPr>
              <a:spcAft>
                <a:spcPts val="300"/>
              </a:spcAft>
            </a:pPr>
            <a:r>
              <a:rPr lang="ja-JP" altLang="en-US" sz="1050" dirty="0"/>
              <a:t>　　　 ➌の１月間の累計額がＡ欄③の限度額を超えた場合〇（Ｂ欄には「△外」又は「▲外」と記載）</a:t>
            </a:r>
            <a:endParaRPr lang="en-US" altLang="ja-JP" sz="1050" dirty="0"/>
          </a:p>
          <a:p>
            <a:r>
              <a:rPr lang="ja-JP" altLang="en-US" sz="1050" dirty="0"/>
              <a:t>　　　 同じ月に入院と外来の記載があり、➌の１月間の合計額がＡ欄①又は②の限度額を超えた場合Ｂ欄には「○入＋△外」、「○入＋▲外」、「○入＋外」、「△入＋△外」、　　</a:t>
            </a:r>
            <a:endParaRPr lang="en-US" altLang="ja-JP" sz="1050" dirty="0"/>
          </a:p>
          <a:p>
            <a:r>
              <a:rPr lang="ja-JP" altLang="en-US" sz="1050" dirty="0"/>
              <a:t>　　　「△入＋外」、 「入＋△外」、「入＋▲外」のいずれかを記載、入院と外来を合算して超える場合は「△合算」を記載。</a:t>
            </a:r>
            <a:endParaRPr lang="en-US" altLang="ja-JP" sz="1050" dirty="0"/>
          </a:p>
        </p:txBody>
      </p:sp>
      <p:sp>
        <p:nvSpPr>
          <p:cNvPr id="7" name="テキスト ボックス 6"/>
          <p:cNvSpPr txBox="1"/>
          <p:nvPr/>
        </p:nvSpPr>
        <p:spPr>
          <a:xfrm>
            <a:off x="145460" y="53230"/>
            <a:ext cx="4333238" cy="307777"/>
          </a:xfrm>
          <a:prstGeom prst="rect">
            <a:avLst/>
          </a:prstGeom>
          <a:noFill/>
        </p:spPr>
        <p:txBody>
          <a:bodyPr wrap="none" rtlCol="0">
            <a:spAutoFit/>
          </a:bodyPr>
          <a:lstStyle/>
          <a:p>
            <a:r>
              <a:rPr kumimoji="1" lang="ja-JP" altLang="en-US" sz="1400" dirty="0"/>
              <a:t>医療実績記載欄　</a:t>
            </a:r>
            <a:r>
              <a:rPr kumimoji="1" lang="ja-JP" altLang="en-US" sz="1100" dirty="0"/>
              <a:t>（◇は医療機関記載欄、◆は保険薬局記載欄）</a:t>
            </a:r>
          </a:p>
        </p:txBody>
      </p:sp>
      <p:sp>
        <p:nvSpPr>
          <p:cNvPr id="2" name="テキスト ボックス 1">
            <a:extLst>
              <a:ext uri="{FF2B5EF4-FFF2-40B4-BE49-F238E27FC236}">
                <a16:creationId xmlns:a16="http://schemas.microsoft.com/office/drawing/2014/main" id="{44C3D3C9-DF94-AB4D-B86E-59B3409A7900}"/>
              </a:ext>
            </a:extLst>
          </p:cNvPr>
          <p:cNvSpPr txBox="1"/>
          <p:nvPr/>
        </p:nvSpPr>
        <p:spPr>
          <a:xfrm>
            <a:off x="145460" y="361007"/>
            <a:ext cx="9600743" cy="261610"/>
          </a:xfrm>
          <a:prstGeom prst="rect">
            <a:avLst/>
          </a:prstGeom>
          <a:noFill/>
        </p:spPr>
        <p:txBody>
          <a:bodyPr wrap="square" rtlCol="0">
            <a:spAutoFit/>
          </a:bodyPr>
          <a:lstStyle/>
          <a:p>
            <a:r>
              <a:rPr lang="en-US" altLang="ja-JP" sz="1100" dirty="0"/>
              <a:t>※</a:t>
            </a:r>
            <a:r>
              <a:rPr kumimoji="1" lang="ja-JP" altLang="en-US" sz="1100" dirty="0"/>
              <a:t>医療実績記載欄には、肝がん・重度肝硬変治療研究促進事業の対象医療費分のみを記載してください。</a:t>
            </a:r>
            <a:endParaRPr kumimoji="1" lang="ja-JP" altLang="en-US" sz="1000" dirty="0"/>
          </a:p>
        </p:txBody>
      </p:sp>
      <p:sp>
        <p:nvSpPr>
          <p:cNvPr id="8" name="テキスト ボックス 7">
            <a:extLst>
              <a:ext uri="{FF2B5EF4-FFF2-40B4-BE49-F238E27FC236}">
                <a16:creationId xmlns:a16="http://schemas.microsoft.com/office/drawing/2014/main" id="{850FFF00-CCAC-9403-6055-B89269CDFCA3}"/>
              </a:ext>
            </a:extLst>
          </p:cNvPr>
          <p:cNvSpPr txBox="1"/>
          <p:nvPr/>
        </p:nvSpPr>
        <p:spPr>
          <a:xfrm>
            <a:off x="152628" y="597915"/>
            <a:ext cx="9600743" cy="484107"/>
          </a:xfrm>
          <a:prstGeom prst="rect">
            <a:avLst/>
          </a:prstGeom>
          <a:solidFill>
            <a:schemeClr val="bg2"/>
          </a:solidFill>
          <a:ln w="6350">
            <a:solidFill>
              <a:schemeClr val="tx1"/>
            </a:solidFill>
            <a:prstDash val="lgDash"/>
          </a:ln>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900" dirty="0"/>
              <a:t>入院対象医療は県実施要綱別添</a:t>
            </a:r>
            <a:r>
              <a:rPr lang="ja-JP" altLang="en-US" sz="900" dirty="0"/>
              <a:t>３</a:t>
            </a:r>
            <a:r>
              <a:rPr kumimoji="1" lang="ja-JP" altLang="en-US" sz="900" dirty="0"/>
              <a:t>の医療</a:t>
            </a:r>
            <a:r>
              <a:rPr kumimoji="1" lang="ja-JP" altLang="en-US" sz="900"/>
              <a:t>行為</a:t>
            </a:r>
            <a:r>
              <a:rPr lang="ja-JP" altLang="en-US" sz="900"/>
              <a:t>で</a:t>
            </a:r>
            <a:r>
              <a:rPr kumimoji="1" lang="ja-JP" altLang="en-US" sz="900"/>
              <a:t>、</a:t>
            </a:r>
            <a:r>
              <a:rPr kumimoji="1" lang="ja-JP" altLang="en-US" sz="900" dirty="0"/>
              <a:t>原則として</a:t>
            </a:r>
            <a:r>
              <a:rPr kumimoji="1" lang="en-US" altLang="ja-JP" sz="900" dirty="0"/>
              <a:t>【</a:t>
            </a:r>
            <a:r>
              <a:rPr kumimoji="1" lang="ja-JP" altLang="en-US" sz="900" dirty="0"/>
              <a:t>現物給付</a:t>
            </a:r>
            <a:r>
              <a:rPr kumimoji="1" lang="en-US" altLang="ja-JP" sz="900" dirty="0"/>
              <a:t>】</a:t>
            </a:r>
            <a:r>
              <a:rPr lang="ja-JP" altLang="en-US" sz="900" dirty="0"/>
              <a:t>となります</a:t>
            </a:r>
            <a:r>
              <a:rPr kumimoji="1" lang="ja-JP" altLang="en-US" sz="900" dirty="0"/>
              <a:t>。一方、外来・保険薬局の対象医療は県実施要綱別添４の医療行為</a:t>
            </a:r>
            <a:r>
              <a:rPr lang="ja-JP" altLang="en-US" sz="900" dirty="0"/>
              <a:t>で</a:t>
            </a:r>
            <a:r>
              <a:rPr kumimoji="1" lang="ja-JP" altLang="en-US" sz="900" dirty="0"/>
              <a:t>、</a:t>
            </a:r>
            <a:r>
              <a:rPr kumimoji="1" lang="en-US" altLang="ja-JP" sz="900" dirty="0"/>
              <a:t>【</a:t>
            </a:r>
            <a:r>
              <a:rPr kumimoji="1" lang="ja-JP" altLang="en-US" sz="900" dirty="0"/>
              <a:t>償還払い</a:t>
            </a:r>
            <a:r>
              <a:rPr kumimoji="1" lang="en-US" altLang="ja-JP" sz="900" dirty="0"/>
              <a:t>】</a:t>
            </a:r>
            <a:r>
              <a:rPr kumimoji="1" lang="ja-JP" altLang="en-US" sz="900" dirty="0"/>
              <a:t>となります。</a:t>
            </a:r>
            <a:endParaRPr kumimoji="1" lang="en-US" altLang="ja-JP" sz="900" dirty="0"/>
          </a:p>
          <a:p>
            <a:pPr>
              <a:lnSpc>
                <a:spcPct val="150000"/>
              </a:lnSpc>
              <a:defRPr/>
            </a:pPr>
            <a:r>
              <a:rPr kumimoji="1" lang="ja-JP" altLang="en-US" sz="900" dirty="0"/>
              <a:t>なお、対象医療費が高額療養費の限度額を超えた場合は助成対象となりますが</a:t>
            </a:r>
            <a:r>
              <a:rPr lang="ja-JP" altLang="en-US" sz="900" dirty="0"/>
              <a:t>、</a:t>
            </a:r>
            <a:r>
              <a:rPr kumimoji="1" lang="ja-JP" altLang="en-US" sz="900" dirty="0"/>
              <a:t>高額療養費の限度額を超えない場合は助成対象外となります。</a:t>
            </a:r>
          </a:p>
        </p:txBody>
      </p:sp>
    </p:spTree>
    <p:extLst>
      <p:ext uri="{BB962C8B-B14F-4D97-AF65-F5344CB8AC3E}">
        <p14:creationId xmlns:p14="http://schemas.microsoft.com/office/powerpoint/2010/main" val="94835121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1729</Words>
  <Application>Microsoft Office PowerPoint</Application>
  <PresentationFormat>A4 210 x 297 mm</PresentationFormat>
  <Paragraphs>236</Paragraphs>
  <Slides>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AR P丸ゴシック体E</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2026-02-27T06:48:09Z</dcterms:created>
  <dcterms:modified xsi:type="dcterms:W3CDTF">2026-03-01T23:37:50Z</dcterms:modified>
</cp:coreProperties>
</file>