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98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29C0F97A-BAFD-436B-A274-D9C418C2F8F8}">
          <p14:sldIdLst>
            <p14:sldId id="29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0203xxxx" initials="R" lastIdx="1" clrIdx="0">
    <p:extLst>
      <p:ext uri="{19B8F6BF-5375-455C-9EA6-DF929625EA0E}">
        <p15:presenceInfo xmlns:p15="http://schemas.microsoft.com/office/powerpoint/2012/main" userId="R0203xxx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5FF"/>
    <a:srgbClr val="FFC000"/>
    <a:srgbClr val="FF0000"/>
    <a:srgbClr val="FF2F92"/>
    <a:srgbClr val="FF8AD8"/>
    <a:srgbClr val="943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689"/>
  </p:normalViewPr>
  <p:slideViewPr>
    <p:cSldViewPr snapToGrid="0" snapToObjects="1">
      <p:cViewPr varScale="1">
        <p:scale>
          <a:sx n="78" d="100"/>
          <a:sy n="78" d="100"/>
        </p:scale>
        <p:origin x="11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18249" cy="494981"/>
          </a:xfrm>
          <a:prstGeom prst="rect">
            <a:avLst/>
          </a:prstGeom>
        </p:spPr>
        <p:txBody>
          <a:bodyPr vert="horz" lIns="91300" tIns="45649" rIns="91300" bIns="45649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933" y="3"/>
            <a:ext cx="2918249" cy="494981"/>
          </a:xfrm>
          <a:prstGeom prst="rect">
            <a:avLst/>
          </a:prstGeom>
        </p:spPr>
        <p:txBody>
          <a:bodyPr vert="horz" lIns="91300" tIns="45649" rIns="91300" bIns="45649" rtlCol="0"/>
          <a:lstStyle>
            <a:lvl1pPr algn="r">
              <a:defRPr sz="1200"/>
            </a:lvl1pPr>
          </a:lstStyle>
          <a:p>
            <a:fld id="{AC6E8A2A-CF07-45E1-924B-326F1D6F2249}" type="datetimeFigureOut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371338"/>
            <a:ext cx="2918249" cy="494981"/>
          </a:xfrm>
          <a:prstGeom prst="rect">
            <a:avLst/>
          </a:prstGeom>
        </p:spPr>
        <p:txBody>
          <a:bodyPr vert="horz" lIns="91300" tIns="45649" rIns="91300" bIns="4564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933" y="9371338"/>
            <a:ext cx="2918249" cy="494981"/>
          </a:xfrm>
          <a:prstGeom prst="rect">
            <a:avLst/>
          </a:prstGeom>
        </p:spPr>
        <p:txBody>
          <a:bodyPr vert="horz" lIns="91300" tIns="45649" rIns="91300" bIns="45649" rtlCol="0" anchor="b"/>
          <a:lstStyle>
            <a:lvl1pPr algn="r">
              <a:defRPr sz="1200"/>
            </a:lvl1pPr>
          </a:lstStyle>
          <a:p>
            <a:fld id="{0968A771-FC57-49E8-8BDF-30973A88481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78406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2"/>
            <a:ext cx="2918830" cy="495029"/>
          </a:xfrm>
          <a:prstGeom prst="rect">
            <a:avLst/>
          </a:prstGeom>
        </p:spPr>
        <p:txBody>
          <a:bodyPr vert="horz" lIns="91300" tIns="45649" rIns="91300" bIns="45649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2"/>
            <a:ext cx="2918830" cy="495029"/>
          </a:xfrm>
          <a:prstGeom prst="rect">
            <a:avLst/>
          </a:prstGeom>
        </p:spPr>
        <p:txBody>
          <a:bodyPr vert="horz" lIns="91300" tIns="45649" rIns="91300" bIns="45649" rtlCol="0"/>
          <a:lstStyle>
            <a:lvl1pPr algn="r">
              <a:defRPr sz="1200"/>
            </a:lvl1pPr>
          </a:lstStyle>
          <a:p>
            <a:fld id="{21A02764-A091-3A43-A9C3-6313D72B4A21}" type="datetimeFigureOut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5075"/>
            <a:ext cx="4433887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0" tIns="45649" rIns="91300" bIns="45649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75"/>
            <a:ext cx="5388610" cy="3884861"/>
          </a:xfrm>
          <a:prstGeom prst="rect">
            <a:avLst/>
          </a:prstGeom>
        </p:spPr>
        <p:txBody>
          <a:bodyPr vert="horz" lIns="91300" tIns="45649" rIns="91300" bIns="4564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92"/>
            <a:ext cx="2918830" cy="495028"/>
          </a:xfrm>
          <a:prstGeom prst="rect">
            <a:avLst/>
          </a:prstGeom>
        </p:spPr>
        <p:txBody>
          <a:bodyPr vert="horz" lIns="91300" tIns="45649" rIns="91300" bIns="4564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92"/>
            <a:ext cx="2918830" cy="495028"/>
          </a:xfrm>
          <a:prstGeom prst="rect">
            <a:avLst/>
          </a:prstGeom>
        </p:spPr>
        <p:txBody>
          <a:bodyPr vert="horz" lIns="91300" tIns="45649" rIns="91300" bIns="45649" rtlCol="0" anchor="b"/>
          <a:lstStyle>
            <a:lvl1pPr algn="r">
              <a:defRPr sz="1200"/>
            </a:lvl1pPr>
          </a:lstStyle>
          <a:p>
            <a:fld id="{A34D4A92-B126-9840-9E6C-7FCB612508F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67423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F1460-312A-467B-B773-B0013DC2A3BA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6738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81B6-61C3-48FF-BA42-78A64227030F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8429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ADAA-D0B0-4981-B3D7-2ABDCD90DDF4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399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DFEEC-E537-4708-B175-798F580170EB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9926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99EE3-A23D-4DA6-AEDE-C1C0203E438E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1048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469C-8D04-4635-A89F-EA338FB30559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9339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0B99-AF70-4664-8849-C61EF28A6A55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9086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00C4-CC66-4574-80D2-196DC0198A17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432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3A54-71C6-47CE-81D3-451A18F1A139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4572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F63F-2813-49FB-A0FB-0041CCC57128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538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205A-65A2-4FE5-B119-A648BDA15093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136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E1C58-2716-4B21-9B16-315A21A9CCAA}" type="datetime1">
              <a:rPr kumimoji="1" lang="ja-JP" altLang="en-US" smtClean="0"/>
              <a:t>2024/5/10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58FA4-5FFE-6A4A-ADA0-51FD5F9CB25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144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6FE5FB9-8978-2B44-B78C-2ADA3A03374C}"/>
              </a:ext>
            </a:extLst>
          </p:cNvPr>
          <p:cNvSpPr/>
          <p:nvPr/>
        </p:nvSpPr>
        <p:spPr>
          <a:xfrm>
            <a:off x="-1" y="-4067"/>
            <a:ext cx="9144001" cy="52728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kumimoji="1" lang="ja-JP" altLang="en-US" sz="1600" b="1" dirty="0" smtClean="0">
                <a:solidFill>
                  <a:srgbClr val="FFC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1600" b="1" dirty="0" smtClean="0">
              <a:solidFill>
                <a:srgbClr val="FFC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27053"/>
            <a:ext cx="68441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事業名：○○○○（実施主体名）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市町村名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ja-JP" altLang="en-US" sz="2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114300" y="566476"/>
            <a:ext cx="2300288" cy="504461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kumimoji="1" lang="en-US" altLang="ja-JP" sz="1600" b="1" dirty="0" smtClean="0">
                <a:solidFill>
                  <a:srgbClr val="000000"/>
                </a:solidFill>
                <a:latin typeface="Arial" charset="0"/>
              </a:rPr>
              <a:t>※</a:t>
            </a:r>
            <a:r>
              <a:rPr kumimoji="1" lang="ja-JP" altLang="en-US" sz="1600" b="1" dirty="0" smtClean="0">
                <a:solidFill>
                  <a:srgbClr val="000000"/>
                </a:solidFill>
                <a:latin typeface="Arial" charset="0"/>
              </a:rPr>
              <a:t>こちらの枠内に事業の内容が分かるイメージ図、写真等を添付してください</a:t>
            </a:r>
            <a:endParaRPr kumimoji="1" lang="en-US" altLang="ja-JP" sz="1600" b="1" dirty="0" smtClean="0">
              <a:solidFill>
                <a:srgbClr val="000000"/>
              </a:solidFill>
              <a:latin typeface="Arial" charset="0"/>
            </a:endParaRPr>
          </a:p>
          <a:p>
            <a:pPr algn="ctr"/>
            <a:endParaRPr kumimoji="1" lang="en-US" altLang="ja-JP" sz="1600" dirty="0">
              <a:solidFill>
                <a:srgbClr val="000000"/>
              </a:solidFill>
              <a:latin typeface="Arial" charset="0"/>
            </a:endParaRPr>
          </a:p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  <a:latin typeface="Arial" charset="0"/>
              </a:rPr>
              <a:t>※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Arial" charset="0"/>
              </a:rPr>
              <a:t>当企画提案書は必ず</a:t>
            </a:r>
            <a:r>
              <a:rPr kumimoji="1" lang="en-US" altLang="ja-JP" sz="1600" dirty="0" smtClean="0">
                <a:solidFill>
                  <a:srgbClr val="000000"/>
                </a:solidFill>
                <a:latin typeface="Arial" charset="0"/>
              </a:rPr>
              <a:t>1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Arial" charset="0"/>
              </a:rPr>
              <a:t>枚にまとめてください（複数ページ不可）</a:t>
            </a:r>
            <a:endParaRPr kumimoji="1" lang="en-US" altLang="ja-JP" sz="1600" dirty="0" smtClean="0">
              <a:solidFill>
                <a:srgbClr val="000000"/>
              </a:solidFill>
              <a:latin typeface="Arial" charset="0"/>
            </a:endParaRPr>
          </a:p>
          <a:p>
            <a:pPr algn="ctr"/>
            <a:endParaRPr kumimoji="1" lang="en-US" altLang="ja-JP" sz="1600" dirty="0">
              <a:solidFill>
                <a:srgbClr val="000000"/>
              </a:solidFill>
              <a:latin typeface="Arial" charset="0"/>
            </a:endParaRPr>
          </a:p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  <a:latin typeface="Arial" charset="0"/>
              </a:rPr>
              <a:t>※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Arial" charset="0"/>
              </a:rPr>
              <a:t>パワーポイントファイルのまま提出ください（</a:t>
            </a:r>
            <a:r>
              <a:rPr kumimoji="1" lang="en-US" altLang="ja-JP" sz="1600" dirty="0" smtClean="0">
                <a:solidFill>
                  <a:srgbClr val="000000"/>
                </a:solidFill>
                <a:latin typeface="Arial" charset="0"/>
              </a:rPr>
              <a:t>PDF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Arial" charset="0"/>
              </a:rPr>
              <a:t>変換不可）</a:t>
            </a:r>
            <a:endParaRPr kumimoji="1" lang="en-US" altLang="ja-JP" sz="1600" dirty="0" smtClean="0">
              <a:solidFill>
                <a:srgbClr val="000000"/>
              </a:solidFill>
              <a:latin typeface="Arial" charset="0"/>
            </a:endParaRPr>
          </a:p>
          <a:p>
            <a:pPr algn="ctr"/>
            <a:endParaRPr kumimoji="1" lang="en-US" altLang="ja-JP" sz="1600" dirty="0">
              <a:solidFill>
                <a:srgbClr val="000000"/>
              </a:solidFill>
              <a:latin typeface="Arial" charset="0"/>
            </a:endParaRPr>
          </a:p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  <a:latin typeface="Arial" charset="0"/>
              </a:rPr>
              <a:t>※</a:t>
            </a:r>
            <a:r>
              <a:rPr kumimoji="1" lang="ja-JP" altLang="en-US" sz="1600" dirty="0" smtClean="0">
                <a:solidFill>
                  <a:srgbClr val="000000"/>
                </a:solidFill>
                <a:latin typeface="Arial" charset="0"/>
              </a:rPr>
              <a:t>提出時この枠内の文字は削除してください</a:t>
            </a:r>
            <a:endParaRPr kumimoji="1" lang="en-US" altLang="ja-JP" sz="1600" dirty="0" smtClean="0">
              <a:solidFill>
                <a:srgbClr val="000000"/>
              </a:solidFill>
              <a:latin typeface="Arial" charset="0"/>
            </a:endParaRPr>
          </a:p>
          <a:p>
            <a:pPr algn="ctr"/>
            <a:endParaRPr kumimoji="1" lang="ja-JP" altLang="en-US" sz="1600" dirty="0" smtClean="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507136"/>
              </p:ext>
            </p:extLst>
          </p:nvPr>
        </p:nvGraphicFramePr>
        <p:xfrm>
          <a:off x="2557467" y="549591"/>
          <a:ext cx="6460447" cy="6260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6858">
                  <a:extLst>
                    <a:ext uri="{9D8B030D-6E8A-4147-A177-3AD203B41FA5}">
                      <a16:colId xmlns:a16="http://schemas.microsoft.com/office/drawing/2014/main" val="1348187980"/>
                    </a:ext>
                  </a:extLst>
                </a:gridCol>
                <a:gridCol w="537422">
                  <a:extLst>
                    <a:ext uri="{9D8B030D-6E8A-4147-A177-3AD203B41FA5}">
                      <a16:colId xmlns:a16="http://schemas.microsoft.com/office/drawing/2014/main" val="1671459424"/>
                    </a:ext>
                  </a:extLst>
                </a:gridCol>
                <a:gridCol w="543147">
                  <a:extLst>
                    <a:ext uri="{9D8B030D-6E8A-4147-A177-3AD203B41FA5}">
                      <a16:colId xmlns:a16="http://schemas.microsoft.com/office/drawing/2014/main" val="4046210718"/>
                    </a:ext>
                  </a:extLst>
                </a:gridCol>
                <a:gridCol w="155009">
                  <a:extLst>
                    <a:ext uri="{9D8B030D-6E8A-4147-A177-3AD203B41FA5}">
                      <a16:colId xmlns:a16="http://schemas.microsoft.com/office/drawing/2014/main" val="1379165408"/>
                    </a:ext>
                  </a:extLst>
                </a:gridCol>
                <a:gridCol w="393479">
                  <a:extLst>
                    <a:ext uri="{9D8B030D-6E8A-4147-A177-3AD203B41FA5}">
                      <a16:colId xmlns:a16="http://schemas.microsoft.com/office/drawing/2014/main" val="1688163684"/>
                    </a:ext>
                  </a:extLst>
                </a:gridCol>
                <a:gridCol w="537422">
                  <a:extLst>
                    <a:ext uri="{9D8B030D-6E8A-4147-A177-3AD203B41FA5}">
                      <a16:colId xmlns:a16="http://schemas.microsoft.com/office/drawing/2014/main" val="1856290556"/>
                    </a:ext>
                  </a:extLst>
                </a:gridCol>
                <a:gridCol w="247425">
                  <a:extLst>
                    <a:ext uri="{9D8B030D-6E8A-4147-A177-3AD203B41FA5}">
                      <a16:colId xmlns:a16="http://schemas.microsoft.com/office/drawing/2014/main" val="3061440902"/>
                    </a:ext>
                  </a:extLst>
                </a:gridCol>
                <a:gridCol w="289997">
                  <a:extLst>
                    <a:ext uri="{9D8B030D-6E8A-4147-A177-3AD203B41FA5}">
                      <a16:colId xmlns:a16="http://schemas.microsoft.com/office/drawing/2014/main" val="986118022"/>
                    </a:ext>
                  </a:extLst>
                </a:gridCol>
                <a:gridCol w="397547">
                  <a:extLst>
                    <a:ext uri="{9D8B030D-6E8A-4147-A177-3AD203B41FA5}">
                      <a16:colId xmlns:a16="http://schemas.microsoft.com/office/drawing/2014/main" val="3413890550"/>
                    </a:ext>
                  </a:extLst>
                </a:gridCol>
                <a:gridCol w="139875">
                  <a:extLst>
                    <a:ext uri="{9D8B030D-6E8A-4147-A177-3AD203B41FA5}">
                      <a16:colId xmlns:a16="http://schemas.microsoft.com/office/drawing/2014/main" val="3308093562"/>
                    </a:ext>
                  </a:extLst>
                </a:gridCol>
                <a:gridCol w="537422">
                  <a:extLst>
                    <a:ext uri="{9D8B030D-6E8A-4147-A177-3AD203B41FA5}">
                      <a16:colId xmlns:a16="http://schemas.microsoft.com/office/drawing/2014/main" val="2495820441"/>
                    </a:ext>
                  </a:extLst>
                </a:gridCol>
                <a:gridCol w="537422">
                  <a:extLst>
                    <a:ext uri="{9D8B030D-6E8A-4147-A177-3AD203B41FA5}">
                      <a16:colId xmlns:a16="http://schemas.microsoft.com/office/drawing/2014/main" val="3869786454"/>
                    </a:ext>
                  </a:extLst>
                </a:gridCol>
                <a:gridCol w="537422">
                  <a:extLst>
                    <a:ext uri="{9D8B030D-6E8A-4147-A177-3AD203B41FA5}">
                      <a16:colId xmlns:a16="http://schemas.microsoft.com/office/drawing/2014/main" val="2064043728"/>
                    </a:ext>
                  </a:extLst>
                </a:gridCol>
              </a:tblGrid>
              <a:tr h="59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事業概要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gridSpan="1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431985"/>
                  </a:ext>
                </a:extLst>
              </a:tr>
              <a:tr h="2614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活用する観光資源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gridSpan="12">
                  <a:txBody>
                    <a:bodyPr/>
                    <a:lstStyle/>
                    <a:p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154795"/>
                  </a:ext>
                </a:extLst>
              </a:tr>
              <a:tr h="59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イベント・</a:t>
                      </a:r>
                      <a:endParaRPr kumimoji="1" lang="en-US" altLang="ja-JP" sz="1100" b="1" dirty="0" smtClean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体験メニューの</a:t>
                      </a:r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内容</a:t>
                      </a:r>
                      <a:endParaRPr kumimoji="1" lang="en-US" altLang="ja-JP" sz="1100" b="1" dirty="0" smtClean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gridSpan="1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365334"/>
                  </a:ext>
                </a:extLst>
              </a:tr>
              <a:tr h="5998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実施体制</a:t>
                      </a:r>
                    </a:p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（役割分担）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gridSpan="12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404395"/>
                  </a:ext>
                </a:extLst>
              </a:tr>
              <a:tr h="293083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インバウンドの</a:t>
                      </a:r>
                      <a:endParaRPr kumimoji="1" lang="en-US" altLang="ja-JP" sz="1100" b="1" dirty="0" smtClean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主なターゲット</a:t>
                      </a:r>
                      <a:endParaRPr kumimoji="1" lang="en-US" altLang="ja-JP" sz="1100" b="1" dirty="0" smtClean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及びその理由</a:t>
                      </a:r>
                      <a:endParaRPr kumimoji="1" lang="en-US" altLang="ja-JP" sz="1100" b="1" dirty="0" smtClean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国に〇を付ける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台湾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韓国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中国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香港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タイ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ﾍﾞﾄﾅﾑ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ｼﾝｶﾞﾎﾟｰﾙ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欧米豪</a:t>
                      </a:r>
                      <a:endParaRPr kumimoji="1" lang="en-US" altLang="ja-JP" sz="9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その他</a:t>
                      </a:r>
                      <a:endParaRPr kumimoji="1" lang="en-US" altLang="ja-JP" sz="9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457686"/>
                  </a:ext>
                </a:extLst>
              </a:tr>
              <a:tr h="2614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011959"/>
                  </a:ext>
                </a:extLst>
              </a:tr>
              <a:tr h="7690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理由</a:t>
                      </a:r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1819639"/>
                  </a:ext>
                </a:extLst>
              </a:tr>
              <a:tr h="29994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インバウンド向けの</a:t>
                      </a:r>
                      <a:endParaRPr kumimoji="1" lang="en-US" altLang="ja-JP" sz="1100" b="1" dirty="0" smtClean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プロモーション・</a:t>
                      </a:r>
                      <a:endParaRPr kumimoji="1" lang="en-US" altLang="ja-JP" sz="1100" b="1" dirty="0" smtClean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販売計画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gridSpan="12"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プロモーション計画</a:t>
                      </a:r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646668"/>
                  </a:ext>
                </a:extLst>
              </a:tr>
              <a:tr h="2999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販売計画</a:t>
                      </a:r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】</a:t>
                      </a: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245906"/>
                  </a:ext>
                </a:extLst>
              </a:tr>
              <a:tr h="7690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実施時期</a:t>
                      </a:r>
                      <a:endParaRPr kumimoji="1" lang="en-US" altLang="ja-JP" sz="1100" b="1" dirty="0" smtClean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（スケジュール）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８月：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９月：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月：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</a:t>
                      </a:r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月：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月：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１月：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２月：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640092"/>
                  </a:ext>
                </a:extLst>
              </a:tr>
              <a:tr h="261491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インバウンド</a:t>
                      </a:r>
                      <a:endParaRPr kumimoji="1" lang="en-US" altLang="ja-JP" sz="1100" b="1" dirty="0" smtClean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誘客・消費効果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実施前</a:t>
                      </a:r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又は一般的な数値</a:t>
                      </a:r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目　標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799537"/>
                  </a:ext>
                </a:extLst>
              </a:tr>
              <a:tr h="2614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誘客数</a:t>
                      </a:r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758324"/>
                  </a:ext>
                </a:extLst>
              </a:tr>
              <a:tr h="2614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消費単価</a:t>
                      </a:r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円</a:t>
                      </a:r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円</a:t>
                      </a:r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円</a:t>
                      </a:r>
                      <a:r>
                        <a:rPr kumimoji="1" lang="en-US" altLang="ja-JP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kumimoji="1" lang="ja-JP" altLang="en-US" sz="11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sz="11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515558"/>
                  </a:ext>
                </a:extLst>
              </a:tr>
            </a:tbl>
          </a:graphicData>
        </a:graphic>
      </p:graphicFrame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864535"/>
              </p:ext>
            </p:extLst>
          </p:nvPr>
        </p:nvGraphicFramePr>
        <p:xfrm>
          <a:off x="114300" y="5700329"/>
          <a:ext cx="2300290" cy="7014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767806625"/>
                    </a:ext>
                  </a:extLst>
                </a:gridCol>
                <a:gridCol w="1385890">
                  <a:extLst>
                    <a:ext uri="{9D8B030D-6E8A-4147-A177-3AD203B41FA5}">
                      <a16:colId xmlns:a16="http://schemas.microsoft.com/office/drawing/2014/main" val="2926832198"/>
                    </a:ext>
                  </a:extLst>
                </a:gridCol>
              </a:tblGrid>
              <a:tr h="3507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総事業費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○○○</a:t>
                      </a:r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,</a:t>
                      </a:r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○○○千円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9742784"/>
                  </a:ext>
                </a:extLst>
              </a:tr>
              <a:tr h="3507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支援希望額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○○○</a:t>
                      </a:r>
                      <a:r>
                        <a:rPr kumimoji="1" lang="en-US" altLang="ja-JP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,</a:t>
                      </a:r>
                      <a:r>
                        <a:rPr kumimoji="1" lang="ja-JP" altLang="en-US" sz="10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○○○千円</a:t>
                      </a:r>
                      <a:endParaRPr kumimoji="1" lang="ja-JP" altLang="en-US" sz="10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7958524"/>
                  </a:ext>
                </a:extLst>
              </a:tr>
            </a:tbl>
          </a:graphicData>
        </a:graphic>
      </p:graphicFrame>
      <p:sp>
        <p:nvSpPr>
          <p:cNvPr id="23" name="スライド番号プレースホルダー 22"/>
          <p:cNvSpPr>
            <a:spLocks noGrp="1"/>
          </p:cNvSpPr>
          <p:nvPr>
            <p:ph type="sldNum" sz="quarter" idx="12"/>
          </p:nvPr>
        </p:nvSpPr>
        <p:spPr>
          <a:xfrm>
            <a:off x="114300" y="6460250"/>
            <a:ext cx="2300290" cy="365125"/>
          </a:xfrm>
          <a:solidFill>
            <a:srgbClr val="00B0F0"/>
          </a:solidFill>
        </p:spPr>
        <p:txBody>
          <a:bodyPr/>
          <a:lstStyle/>
          <a:p>
            <a:pPr algn="l"/>
            <a:r>
              <a:rPr kumimoji="1" lang="ja-JP" altLang="en-US" sz="1400" dirty="0" smtClean="0">
                <a:solidFill>
                  <a:srgbClr val="FFC000"/>
                </a:solidFill>
                <a:latin typeface="+mn-ea"/>
              </a:rPr>
              <a:t>（事務局使用）</a:t>
            </a:r>
            <a:r>
              <a:rPr kumimoji="1" lang="en-US" altLang="ja-JP" sz="1400" dirty="0" smtClean="0">
                <a:solidFill>
                  <a:srgbClr val="FFC000"/>
                </a:solidFill>
                <a:latin typeface="+mn-ea"/>
              </a:rPr>
              <a:t>No.</a:t>
            </a:r>
            <a:r>
              <a:rPr kumimoji="1" lang="ja-JP" altLang="en-US" sz="1400" dirty="0" smtClean="0">
                <a:solidFill>
                  <a:srgbClr val="FFC000"/>
                </a:solidFill>
                <a:latin typeface="+mn-ea"/>
              </a:rPr>
              <a:t>　</a:t>
            </a:r>
            <a:fld id="{6DC58FA4-5FFE-6A4A-ADA0-51FD5F9CB25A}" type="slidenum">
              <a:rPr kumimoji="1" lang="ja-JP" altLang="en-US" sz="2000" b="1" smtClean="0">
                <a:solidFill>
                  <a:srgbClr val="FFC000"/>
                </a:solidFill>
                <a:latin typeface="+mn-ea"/>
              </a:rPr>
              <a:pPr algn="l"/>
              <a:t>1</a:t>
            </a:fld>
            <a:endParaRPr kumimoji="1" lang="ja-JP" altLang="en-US" sz="2000" b="1" dirty="0">
              <a:solidFill>
                <a:srgbClr val="FFC000"/>
              </a:solidFill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294639" y="73219"/>
            <a:ext cx="72327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様式２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53720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C00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algn="ctr">
          <a:defRPr kumimoji="1" sz="1800" dirty="0" smtClean="0">
            <a:solidFill>
              <a:srgbClr val="000000"/>
            </a:solidFill>
            <a:latin typeface="Arial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7191</TotalTime>
  <Words>225</Words>
  <Application>Microsoft Office PowerPoint</Application>
  <PresentationFormat>画面に合わせる (4:3)</PresentationFormat>
  <Paragraphs>75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ogawa yoji</dc:creator>
  <cp:lastModifiedBy>R0203xxxx</cp:lastModifiedBy>
  <cp:revision>660</cp:revision>
  <cp:lastPrinted>2024-05-08T10:02:06Z</cp:lastPrinted>
  <dcterms:created xsi:type="dcterms:W3CDTF">2021-04-03T01:26:37Z</dcterms:created>
  <dcterms:modified xsi:type="dcterms:W3CDTF">2024-05-10T09:52:51Z</dcterms:modified>
</cp:coreProperties>
</file>